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 id="2147483685" r:id="rId6"/>
  </p:sldMasterIdLst>
  <p:notesMasterIdLst>
    <p:notesMasterId r:id="rId25"/>
  </p:notesMasterIdLst>
  <p:sldIdLst>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592A5FB-4D42-444E-9199-B7E36EF97B1C}" v="6" dt="2021-05-25T17:17:54.5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2" d="100"/>
          <a:sy n="102" d="100"/>
        </p:scale>
        <p:origin x="43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s Watts" userId="S::bwatts@whitworth.edu::728f79d8-27d2-4e7a-abab-c8de018c03d6" providerId="AD" clId="Web-{C592A5FB-4D42-444E-9199-B7E36EF97B1C}"/>
    <pc:docChg chg="modSld">
      <pc:chgData name="Ross Watts" userId="S::bwatts@whitworth.edu::728f79d8-27d2-4e7a-abab-c8de018c03d6" providerId="AD" clId="Web-{C592A5FB-4D42-444E-9199-B7E36EF97B1C}" dt="2021-05-25T17:17:54.545" v="4" actId="20577"/>
      <pc:docMkLst>
        <pc:docMk/>
      </pc:docMkLst>
      <pc:sldChg chg="modSp">
        <pc:chgData name="Ross Watts" userId="S::bwatts@whitworth.edu::728f79d8-27d2-4e7a-abab-c8de018c03d6" providerId="AD" clId="Web-{C592A5FB-4D42-444E-9199-B7E36EF97B1C}" dt="2021-05-25T17:17:54.545" v="4" actId="20577"/>
        <pc:sldMkLst>
          <pc:docMk/>
          <pc:sldMk cId="3147316729" sldId="261"/>
        </pc:sldMkLst>
        <pc:spChg chg="mod">
          <ac:chgData name="Ross Watts" userId="S::bwatts@whitworth.edu::728f79d8-27d2-4e7a-abab-c8de018c03d6" providerId="AD" clId="Web-{C592A5FB-4D42-444E-9199-B7E36EF97B1C}" dt="2021-05-25T17:17:54.545" v="4" actId="20577"/>
          <ac:spMkLst>
            <pc:docMk/>
            <pc:sldMk cId="3147316729" sldId="261"/>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495820-CEFE-4B1A-A7C4-0BD72252826A}" type="datetimeFigureOut">
              <a:rPr lang="en-US" smtClean="0"/>
              <a:t>5/25/2021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FEDBFB-4550-45C1-A141-FBD8DA51A8CE}" type="slidenum">
              <a:rPr lang="en-US" smtClean="0"/>
              <a:t>‹#›</a:t>
            </a:fld>
            <a:endParaRPr lang="en-US"/>
          </a:p>
        </p:txBody>
      </p:sp>
    </p:spTree>
    <p:extLst>
      <p:ext uri="{BB962C8B-B14F-4D97-AF65-F5344CB8AC3E}">
        <p14:creationId xmlns:p14="http://schemas.microsoft.com/office/powerpoint/2010/main" val="3718962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4003057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19464049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835590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24065825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35300243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Think, pair, share.  It is my hope that identifying a paradigm</a:t>
            </a:r>
            <a:r>
              <a:rPr lang="en-US" baseline="0" dirty="0"/>
              <a:t> of scholarship can help you plan a process for documenting your CES BEFORE your start your next project.  I have created a worksheet for you to fill in.  You can describe your community-based work, then in your own words, define how it is scholarly, then compare it to a given paradigm, whether </a:t>
            </a:r>
            <a:r>
              <a:rPr lang="en-US" baseline="0" dirty="0" err="1"/>
              <a:t>Glassick</a:t>
            </a:r>
            <a:r>
              <a:rPr lang="en-US" baseline="0" dirty="0"/>
              <a:t>, the NRB or Howard.   This broad view will inform the argument you make in your portfolio about how your work is scholarship. </a:t>
            </a:r>
          </a:p>
          <a:p>
            <a:endParaRPr lang="en-US" baseline="0" dirty="0"/>
          </a:p>
          <a:p>
            <a:r>
              <a:rPr lang="en-US" baseline="0" dirty="0"/>
              <a:t>Take a few minutes now to write your first impressions.  But expect to come back to this in the future.</a:t>
            </a:r>
          </a:p>
          <a:p>
            <a:endParaRPr lang="en-US" baseline="0" dirty="0"/>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20025105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Once you have done the big picture work, remember a few recommendations: (1) Develop a system of reflective notetaking so that you can answer the questions in a given paradigm explaining at each step how what you are doing is scholarly.  Set aside a time regularly (monthly, end of semester) to ensure your work continues to meet the criteria of scholarship in the paradigm you choose.  This keeps you honest.  (2) Document community meetings and partner input.  Every meeting, every email of input could be useful in your portfolio in making the case for CP involvement and benefit.  So create a system to manage it.  (3) Develop a system for measuring your success toward your goals that will speak to your CPs and planned audience.  You have to make a compelling case for the value of your work to your community and to your field of knowledge.  If your partners can’t understand it, then you’ve failed. If your peers in your field can’t see the value, then you have failed.  So be clear about what success will look like and how it will be measured.</a:t>
            </a:r>
            <a:endParaRPr lang="en-US" dirty="0"/>
          </a:p>
          <a:p>
            <a:endParaRPr lang="en-US" dirty="0"/>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24629975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2971768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that we all have disciplines from which we emerge but we have very different goals about how we use our disciplinary expertise.  </a:t>
            </a:r>
            <a:r>
              <a:rPr lang="en-US" baseline="0" dirty="0"/>
              <a:t>As a result, these goals may effect the type of project we undertake, the partner we work with, or the product that results.  The traditional categories of publication may no longer apply.  Or if they do, the traditional fields in which you publish may not longer be a fit, meaning you might have to look beyond your discipline.</a:t>
            </a:r>
          </a:p>
          <a:p>
            <a:endParaRPr lang="en-US" baseline="0" dirty="0"/>
          </a:p>
          <a:p>
            <a:r>
              <a:rPr lang="en-US" baseline="0" dirty="0"/>
              <a:t>An example might be a teacher educator.  You may find that your partnership in the middle focuses on curriculum and teaching, but the product resulting might not be your standard consultancy or article.  You may design and implement a professional development school IN A SCHOOL.  Suddenly that puts you in a whole new area of relevance, publishing and speaking about the common good of education.  Or another example: you may be publishing your research about achievement gaps locally delineated by your geography, SES, ethnicity or systemic oppression, but you are also getting your teacher candidates interested in the topic in your classes.  The ability of your teacher candidates to move beyond awareness to action on these social issues creates “educated, engaged citizens” way over on the other side of this slide.  And you could find yourself next to faculty in political science, sociology or history, having something in common.  So be prepared to work and think across disciplines you might not normally have considered, and think about opportunities for dissemination of your work more broadly.</a:t>
            </a:r>
            <a:endParaRPr lang="en-US" dirty="0"/>
          </a:p>
        </p:txBody>
      </p:sp>
      <p:sp>
        <p:nvSpPr>
          <p:cNvPr id="4" name="Slide Number Placeholder 3"/>
          <p:cNvSpPr>
            <a:spLocks noGrp="1"/>
          </p:cNvSpPr>
          <p:nvPr>
            <p:ph type="sldNum" sz="quarter" idx="10"/>
          </p:nvPr>
        </p:nvSpPr>
        <p:spPr/>
        <p:txBody>
          <a:bodyPr/>
          <a:lstStyle/>
          <a:p>
            <a:fld id="{FCB4375D-4375-44C6-A973-3FECA29EA58B}"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40483044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8487018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dirty="0"/>
              <a:t>A case study focused on outcomes</a:t>
            </a:r>
          </a:p>
          <a:p>
            <a:pPr lvl="1"/>
            <a:r>
              <a:rPr lang="en-US" dirty="0"/>
              <a:t>A new model of service-learning within a discipline</a:t>
            </a:r>
          </a:p>
          <a:p>
            <a:pPr lvl="1"/>
            <a:r>
              <a:rPr lang="en-US" dirty="0"/>
              <a:t>An interdisciplinary model</a:t>
            </a:r>
          </a:p>
          <a:p>
            <a:pPr lvl="1"/>
            <a:r>
              <a:rPr lang="en-US" dirty="0"/>
              <a:t>A comparison of outcomes of different models</a:t>
            </a:r>
          </a:p>
          <a:p>
            <a:pPr lvl="1"/>
            <a:r>
              <a:rPr lang="en-US" dirty="0"/>
              <a:t>An innovation in reflection techniques</a:t>
            </a:r>
          </a:p>
          <a:p>
            <a:pPr lvl="1"/>
            <a:r>
              <a:rPr lang="en-US" dirty="0"/>
              <a:t>A self-journey (lessons learned)</a:t>
            </a:r>
          </a:p>
          <a:p>
            <a:endParaRPr lang="en-US" dirty="0"/>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42370279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Research on service-learning: a scholarship that examines impacts of S-L on different constituents</a:t>
            </a:r>
          </a:p>
          <a:p>
            <a:pPr lvl="1"/>
            <a:r>
              <a:rPr lang="en-US" dirty="0"/>
              <a:t>Students (academic, civic, motivational, retention, ethical development)</a:t>
            </a:r>
          </a:p>
          <a:p>
            <a:pPr lvl="1"/>
            <a:r>
              <a:rPr lang="en-US" dirty="0"/>
              <a:t>Faculty (motivations, perceived benefits, perceived impediments, faculty development, roles &amp; rewards)</a:t>
            </a:r>
          </a:p>
          <a:p>
            <a:pPr lvl="1"/>
            <a:r>
              <a:rPr lang="en-US" dirty="0"/>
              <a:t>Communities (impacts and partnerships)</a:t>
            </a:r>
          </a:p>
          <a:p>
            <a:pPr lvl="1"/>
            <a:r>
              <a:rPr lang="en-US" dirty="0"/>
              <a:t>Disciplines (varying conceptualizations of community; scholarly benefit)</a:t>
            </a:r>
          </a:p>
          <a:p>
            <a:pPr lvl="1"/>
            <a:r>
              <a:rPr lang="en-US" dirty="0"/>
              <a:t>Institutions (partnerships, institutionalization, strategy, impediments, mission fit)</a:t>
            </a:r>
          </a:p>
          <a:p>
            <a:endParaRPr lang="en-US" dirty="0"/>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36191078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Writing on your involvement in community, benefit to community, your involvement of expertise and scholarly results (with or without students)</a:t>
            </a:r>
          </a:p>
          <a:p>
            <a:endParaRPr lang="en-US" dirty="0"/>
          </a:p>
          <a:p>
            <a:r>
              <a:rPr lang="en-US" dirty="0"/>
              <a:t>Could be Community-based research or public scholarship</a:t>
            </a:r>
          </a:p>
          <a:p>
            <a:pPr lvl="1"/>
            <a:r>
              <a:rPr lang="en-US" dirty="0"/>
              <a:t>CBR-research project, co-developed by faculty and community partner, that benefits (a) community and (b) faculty member’s scholarship</a:t>
            </a:r>
          </a:p>
          <a:p>
            <a:pPr lvl="1"/>
            <a:r>
              <a:rPr lang="en-US" dirty="0"/>
              <a:t>Public Scholarship-contributes to public good and yields a product that has public and/or intellectual value (e.g. Imagining America project)</a:t>
            </a:r>
          </a:p>
          <a:p>
            <a:endParaRPr lang="en-US" dirty="0"/>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9005265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investigation of some facet of higher-</a:t>
            </a:r>
            <a:r>
              <a:rPr lang="en-US" dirty="0" err="1"/>
              <a:t>ed</a:t>
            </a:r>
            <a:r>
              <a:rPr lang="en-US" dirty="0"/>
              <a:t> and community partnership</a:t>
            </a:r>
          </a:p>
          <a:p>
            <a:endParaRPr lang="en-US" dirty="0"/>
          </a:p>
          <a:p>
            <a:endParaRPr lang="en-US" dirty="0"/>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3449477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Think,</a:t>
            </a:r>
            <a:r>
              <a:rPr lang="en-US" baseline="0" dirty="0"/>
              <a:t> pair, share.</a:t>
            </a:r>
            <a:endParaRPr lang="en-US" dirty="0"/>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5574734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BD54421-8559-4855-BDF8-EDF37536940C}"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24751414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B4375D-4375-44C6-A973-3FECA29EA58B}"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42536687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CB4375D-4375-44C6-A973-3FECA29EA58B}"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4136089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7919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1A228097-8470-4320-9647-EF2DD297C7DE}" type="datetimeFigureOut">
              <a:rPr lang="en-US">
                <a:solidFill>
                  <a:prstClr val="black"/>
                </a:solidFill>
              </a:rPr>
              <a:pPr/>
              <a:t>5/25/2021</a:t>
            </a:fld>
            <a:endParaRPr lang="en-US">
              <a:solidFill>
                <a:prstClr val="black"/>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p:txBody>
          <a:bodyPr/>
          <a:lstStyle/>
          <a:p>
            <a:fld id="{19218991-67C6-4598-B424-7914F4C74A3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71107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1A228097-8470-4320-9647-EF2DD297C7DE}" type="datetimeFigureOut">
              <a:rPr lang="en-US">
                <a:solidFill>
                  <a:prstClr val="black"/>
                </a:solidFill>
              </a:rPr>
              <a:pPr/>
              <a:t>5/25/2021</a:t>
            </a:fld>
            <a:endParaRPr lang="en-US">
              <a:solidFill>
                <a:prstClr val="black"/>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p:txBody>
          <a:bodyPr/>
          <a:lstStyle/>
          <a:p>
            <a:fld id="{19218991-67C6-4598-B424-7914F4C74A3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646943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1A228097-8470-4320-9647-EF2DD297C7DE}" type="datetimeFigureOut">
              <a:rPr lang="en-US">
                <a:solidFill>
                  <a:prstClr val="black"/>
                </a:solidFill>
              </a:rPr>
              <a:pPr/>
              <a:t>5/25/2021</a:t>
            </a:fld>
            <a:endParaRPr lang="en-US">
              <a:solidFill>
                <a:prstClr val="black"/>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p:txBody>
          <a:bodyPr/>
          <a:lstStyle/>
          <a:p>
            <a:fld id="{19218991-67C6-4598-B424-7914F4C74A3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8830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1A228097-8470-4320-9647-EF2DD297C7DE}" type="datetimeFigureOut">
              <a:rPr lang="en-US">
                <a:solidFill>
                  <a:prstClr val="black"/>
                </a:solidFill>
              </a:rPr>
              <a:pPr/>
              <a:t>5/25/2021</a:t>
            </a:fld>
            <a:endParaRPr lang="en-US">
              <a:solidFill>
                <a:prstClr val="black"/>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p:txBody>
          <a:bodyPr/>
          <a:lstStyle/>
          <a:p>
            <a:fld id="{19218991-67C6-4598-B424-7914F4C74A3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97974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1A228097-8470-4320-9647-EF2DD297C7DE}" type="datetimeFigureOut">
              <a:rPr lang="en-US">
                <a:solidFill>
                  <a:prstClr val="black"/>
                </a:solidFill>
              </a:rPr>
              <a:pPr/>
              <a:t>5/25/2021</a:t>
            </a:fld>
            <a:endParaRPr lang="en-US">
              <a:solidFill>
                <a:prstClr val="black"/>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9" name="Slide Number Placeholder 8"/>
          <p:cNvSpPr>
            <a:spLocks noGrp="1"/>
          </p:cNvSpPr>
          <p:nvPr>
            <p:ph type="sldNum" sz="quarter" idx="12"/>
          </p:nvPr>
        </p:nvSpPr>
        <p:spPr/>
        <p:txBody>
          <a:bodyPr/>
          <a:lstStyle/>
          <a:p>
            <a:fld id="{19218991-67C6-4598-B424-7914F4C74A3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31451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1A228097-8470-4320-9647-EF2DD297C7DE}" type="datetimeFigureOut">
              <a:rPr lang="en-US">
                <a:solidFill>
                  <a:prstClr val="black"/>
                </a:solidFill>
              </a:rPr>
              <a:pPr/>
              <a:t>5/25/2021</a:t>
            </a:fld>
            <a:endParaRPr lang="en-US">
              <a:solidFill>
                <a:prstClr val="black"/>
              </a:solidFill>
            </a:endParaRPr>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5" name="Slide Number Placeholder 4"/>
          <p:cNvSpPr>
            <a:spLocks noGrp="1"/>
          </p:cNvSpPr>
          <p:nvPr>
            <p:ph type="sldNum" sz="quarter" idx="12"/>
          </p:nvPr>
        </p:nvSpPr>
        <p:spPr/>
        <p:txBody>
          <a:bodyPr/>
          <a:lstStyle/>
          <a:p>
            <a:fld id="{19218991-67C6-4598-B424-7914F4C74A3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347861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1A228097-8470-4320-9647-EF2DD297C7DE}" type="datetimeFigureOut">
              <a:rPr lang="en-US">
                <a:solidFill>
                  <a:prstClr val="black"/>
                </a:solidFill>
              </a:rPr>
              <a:pPr/>
              <a:t>5/25/2021</a:t>
            </a:fld>
            <a:endParaRPr lang="en-US">
              <a:solidFill>
                <a:prstClr val="black"/>
              </a:solidFill>
            </a:endParaRPr>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4" name="Slide Number Placeholder 3"/>
          <p:cNvSpPr>
            <a:spLocks noGrp="1"/>
          </p:cNvSpPr>
          <p:nvPr>
            <p:ph type="sldNum" sz="quarter" idx="12"/>
          </p:nvPr>
        </p:nvSpPr>
        <p:spPr/>
        <p:txBody>
          <a:bodyPr/>
          <a:lstStyle/>
          <a:p>
            <a:fld id="{19218991-67C6-4598-B424-7914F4C74A3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58957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1A228097-8470-4320-9647-EF2DD297C7DE}" type="datetimeFigureOut">
              <a:rPr lang="en-US">
                <a:solidFill>
                  <a:prstClr val="black"/>
                </a:solidFill>
              </a:rPr>
              <a:pPr/>
              <a:t>5/25/2021</a:t>
            </a:fld>
            <a:endParaRPr lang="en-US">
              <a:solidFill>
                <a:prstClr val="black"/>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p:txBody>
          <a:bodyPr/>
          <a:lstStyle/>
          <a:p>
            <a:fld id="{19218991-67C6-4598-B424-7914F4C74A3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0307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1A228097-8470-4320-9647-EF2DD297C7DE}" type="datetimeFigureOut">
              <a:rPr lang="en-US">
                <a:solidFill>
                  <a:prstClr val="black"/>
                </a:solidFill>
              </a:rPr>
              <a:pPr/>
              <a:t>5/25/2021</a:t>
            </a:fld>
            <a:endParaRPr lang="en-US">
              <a:solidFill>
                <a:prstClr val="black"/>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p:txBody>
          <a:bodyPr/>
          <a:lstStyle/>
          <a:p>
            <a:fld id="{19218991-67C6-4598-B424-7914F4C74A3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1464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1A228097-8470-4320-9647-EF2DD297C7DE}" type="datetimeFigureOut">
              <a:rPr lang="en-US">
                <a:solidFill>
                  <a:prstClr val="black"/>
                </a:solidFill>
              </a:rPr>
              <a:pPr/>
              <a:t>5/25/2021</a:t>
            </a:fld>
            <a:endParaRPr lang="en-US">
              <a:solidFill>
                <a:prstClr val="black"/>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p:txBody>
          <a:bodyPr/>
          <a:lstStyle/>
          <a:p>
            <a:fld id="{19218991-67C6-4598-B424-7914F4C74A3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81573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1A228097-8470-4320-9647-EF2DD297C7DE}" type="datetimeFigureOut">
              <a:rPr lang="en-US">
                <a:solidFill>
                  <a:prstClr val="black"/>
                </a:solidFill>
              </a:rPr>
              <a:pPr/>
              <a:t>5/25/2021</a:t>
            </a:fld>
            <a:endParaRPr lang="en-US">
              <a:solidFill>
                <a:prstClr val="black"/>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p:txBody>
          <a:bodyPr/>
          <a:lstStyle/>
          <a:p>
            <a:fld id="{19218991-67C6-4598-B424-7914F4C74A3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6485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2CC1D4-2B87-46AA-830B-D5DA00A918E5}" type="datetimeFigureOut">
              <a:rPr lang="en-US" smtClean="0">
                <a:solidFill>
                  <a:prstClr val="black">
                    <a:tint val="75000"/>
                  </a:prstClr>
                </a:solidFill>
              </a:rPr>
              <a:pPr/>
              <a:t>5/25/2021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DF424A8-8638-46AC-9ADB-2B51C6C4B59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590524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C2CC1D4-2B87-46AA-830B-D5DA00A918E5}" type="datetimeFigureOut">
              <a:rPr lang="en-US" smtClean="0">
                <a:solidFill>
                  <a:prstClr val="black">
                    <a:tint val="75000"/>
                  </a:prstClr>
                </a:solidFill>
              </a:rPr>
              <a:pPr/>
              <a:t>5/25/2021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DF424A8-8638-46AC-9ADB-2B51C6C4B59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90184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C2CC1D4-2B87-46AA-830B-D5DA00A918E5}" type="datetimeFigureOut">
              <a:rPr lang="en-US" smtClean="0">
                <a:solidFill>
                  <a:prstClr val="black">
                    <a:tint val="75000"/>
                  </a:prstClr>
                </a:solidFill>
              </a:rPr>
              <a:pPr/>
              <a:t>5/25/2021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DF424A8-8638-46AC-9ADB-2B51C6C4B59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311379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C2CC1D4-2B87-46AA-830B-D5DA00A918E5}" type="datetimeFigureOut">
              <a:rPr lang="en-US" smtClean="0">
                <a:solidFill>
                  <a:prstClr val="black">
                    <a:tint val="75000"/>
                  </a:prstClr>
                </a:solidFill>
              </a:rPr>
              <a:pPr/>
              <a:t>5/25/2021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DF424A8-8638-46AC-9ADB-2B51C6C4B59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00397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C2CC1D4-2B87-46AA-830B-D5DA00A918E5}" type="datetimeFigureOut">
              <a:rPr lang="en-US" smtClean="0">
                <a:solidFill>
                  <a:prstClr val="black">
                    <a:tint val="75000"/>
                  </a:prstClr>
                </a:solidFill>
              </a:rPr>
              <a:pPr/>
              <a:t>5/25/2021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DF424A8-8638-46AC-9ADB-2B51C6C4B59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93925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C2CC1D4-2B87-46AA-830B-D5DA00A918E5}" type="datetimeFigureOut">
              <a:rPr lang="en-US" smtClean="0">
                <a:solidFill>
                  <a:prstClr val="black">
                    <a:tint val="75000"/>
                  </a:prstClr>
                </a:solidFill>
              </a:rPr>
              <a:pPr/>
              <a:t>5/25/2021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DF424A8-8638-46AC-9ADB-2B51C6C4B59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884683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p:txBody>
          <a:bodyPr/>
          <a:lstStyle/>
          <a:p>
            <a:fld id="{CC2CC1D4-2B87-46AA-830B-D5DA00A918E5}" type="datetimeFigureOut">
              <a:rPr lang="en-US" smtClean="0">
                <a:solidFill>
                  <a:prstClr val="black">
                    <a:tint val="75000"/>
                  </a:prstClr>
                </a:solidFill>
              </a:rPr>
              <a:pPr/>
              <a:t>5/25/2021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DF424A8-8638-46AC-9ADB-2B51C6C4B59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806081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C2CC1D4-2B87-46AA-830B-D5DA00A918E5}" type="datetimeFigureOut">
              <a:rPr lang="en-US" smtClean="0">
                <a:solidFill>
                  <a:prstClr val="black">
                    <a:tint val="75000"/>
                  </a:prstClr>
                </a:solidFill>
              </a:rPr>
              <a:pPr/>
              <a:t>5/25/2021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DF424A8-8638-46AC-9ADB-2B51C6C4B59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213618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C2CC1D4-2B87-46AA-830B-D5DA00A918E5}" type="datetimeFigureOut">
              <a:rPr lang="en-US" smtClean="0">
                <a:solidFill>
                  <a:prstClr val="black">
                    <a:tint val="75000"/>
                  </a:prstClr>
                </a:solidFill>
              </a:rPr>
              <a:pPr/>
              <a:t>5/25/2021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DF424A8-8638-46AC-9ADB-2B51C6C4B59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83489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C2CC1D4-2B87-46AA-830B-D5DA00A918E5}" type="datetimeFigureOut">
              <a:rPr lang="en-US" smtClean="0">
                <a:solidFill>
                  <a:prstClr val="black">
                    <a:tint val="75000"/>
                  </a:prstClr>
                </a:solidFill>
              </a:rPr>
              <a:pPr/>
              <a:t>5/25/2021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DF424A8-8638-46AC-9ADB-2B51C6C4B59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50862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C2CC1D4-2B87-46AA-830B-D5DA00A918E5}" type="datetimeFigureOut">
              <a:rPr lang="en-US" smtClean="0">
                <a:solidFill>
                  <a:prstClr val="black">
                    <a:tint val="75000"/>
                  </a:prstClr>
                </a:solidFill>
              </a:rPr>
              <a:pPr/>
              <a:t>5/25/2021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DF424A8-8638-46AC-9ADB-2B51C6C4B59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445611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9794881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36ACD8E6-03AF-4DB3-A90D-A02F9DF290AC}" type="datetimeFigureOut">
              <a:rPr lang="en-US">
                <a:solidFill>
                  <a:prstClr val="black"/>
                </a:solidFill>
              </a:rPr>
              <a:pPr/>
              <a:t>5/25/2021</a:t>
            </a:fld>
            <a:endParaRPr lang="en-US">
              <a:solidFill>
                <a:prstClr val="black"/>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3D9BBCA6-569D-4ED9-BA5F-FC8B4A896D18}"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21498290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36ACD8E6-03AF-4DB3-A90D-A02F9DF290AC}" type="datetimeFigureOut">
              <a:rPr lang="en-US">
                <a:solidFill>
                  <a:prstClr val="black"/>
                </a:solidFill>
              </a:rPr>
              <a:pPr/>
              <a:t>5/25/2021</a:t>
            </a:fld>
            <a:endParaRPr lang="en-US">
              <a:solidFill>
                <a:prstClr val="black"/>
              </a:solidFill>
            </a:endParaRPr>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3D9BBCA6-569D-4ED9-BA5F-FC8B4A896D18}"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7910020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36ACD8E6-03AF-4DB3-A90D-A02F9DF290AC}" type="datetimeFigureOut">
              <a:rPr lang="en-US">
                <a:solidFill>
                  <a:prstClr val="black"/>
                </a:solidFill>
              </a:rPr>
              <a:pPr/>
              <a:t>5/25/2021</a:t>
            </a:fld>
            <a:endParaRPr lang="en-US">
              <a:solidFill>
                <a:prstClr val="black"/>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3D9BBCA6-569D-4ED9-BA5F-FC8B4A896D18}"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862265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36ACD8E6-03AF-4DB3-A90D-A02F9DF290AC}" type="datetimeFigureOut">
              <a:rPr lang="en-US">
                <a:solidFill>
                  <a:prstClr val="black"/>
                </a:solidFill>
              </a:rPr>
              <a:pPr/>
              <a:t>5/25/2021</a:t>
            </a:fld>
            <a:endParaRPr lang="en-US">
              <a:solidFill>
                <a:prstClr val="black"/>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3D9BBCA6-569D-4ED9-BA5F-FC8B4A896D18}"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42768192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36ACD8E6-03AF-4DB3-A90D-A02F9DF290AC}" type="datetimeFigureOut">
              <a:rPr lang="en-US">
                <a:solidFill>
                  <a:prstClr val="black"/>
                </a:solidFill>
              </a:rPr>
              <a:pPr/>
              <a:t>5/25/2021</a:t>
            </a:fld>
            <a:endParaRPr lang="en-US">
              <a:solidFill>
                <a:prstClr val="black"/>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3D9BBCA6-569D-4ED9-BA5F-FC8B4A896D18}"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69794354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36ACD8E6-03AF-4DB3-A90D-A02F9DF290AC}" type="datetimeFigureOut">
              <a:rPr lang="en-US">
                <a:solidFill>
                  <a:prstClr val="black"/>
                </a:solidFill>
              </a:rPr>
              <a:pPr/>
              <a:t>5/25/2021</a:t>
            </a:fld>
            <a:endParaRPr lang="en-US">
              <a:solidFill>
                <a:prstClr val="black"/>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3D9BBCA6-569D-4ED9-BA5F-FC8B4A896D18}"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7752636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6ACD8E6-03AF-4DB3-A90D-A02F9DF290AC}" type="datetimeFigureOut">
              <a:rPr lang="en-US">
                <a:solidFill>
                  <a:prstClr val="black"/>
                </a:solidFill>
              </a:rPr>
              <a:pPr/>
              <a:t>5/25/2021</a:t>
            </a:fld>
            <a:endParaRPr lang="en-US">
              <a:solidFill>
                <a:prstClr val="black"/>
              </a:solidFill>
            </a:endParaRPr>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3D9BBCA6-569D-4ED9-BA5F-FC8B4A896D18}"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1372522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36ACD8E6-03AF-4DB3-A90D-A02F9DF290AC}" type="datetimeFigureOut">
              <a:rPr lang="en-US">
                <a:solidFill>
                  <a:prstClr val="black"/>
                </a:solidFill>
              </a:rPr>
              <a:pPr/>
              <a:t>5/25/2021</a:t>
            </a:fld>
            <a:endParaRPr lang="en-US">
              <a:solidFill>
                <a:prstClr val="black"/>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3D9BBCA6-569D-4ED9-BA5F-FC8B4A896D18}"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6868506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36ACD8E6-03AF-4DB3-A90D-A02F9DF290AC}" type="datetimeFigureOut">
              <a:rPr lang="en-US">
                <a:solidFill>
                  <a:prstClr val="black"/>
                </a:solidFill>
              </a:rPr>
              <a:pPr/>
              <a:t>5/25/2021</a:t>
            </a:fld>
            <a:endParaRPr lang="en-US">
              <a:solidFill>
                <a:prstClr val="black"/>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3D9BBCA6-569D-4ED9-BA5F-FC8B4A896D18}"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92107446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36ACD8E6-03AF-4DB3-A90D-A02F9DF290AC}" type="datetimeFigureOut">
              <a:rPr lang="en-US">
                <a:solidFill>
                  <a:prstClr val="black"/>
                </a:solidFill>
              </a:rPr>
              <a:pPr/>
              <a:t>5/25/2021</a:t>
            </a:fld>
            <a:endParaRPr lang="en-US">
              <a:solidFill>
                <a:prstClr val="black"/>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3D9BBCA6-569D-4ED9-BA5F-FC8B4A896D18}"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4873583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36ACD8E6-03AF-4DB3-A90D-A02F9DF290AC}" type="datetimeFigureOut">
              <a:rPr lang="en-US">
                <a:solidFill>
                  <a:prstClr val="black"/>
                </a:solidFill>
              </a:rPr>
              <a:pPr/>
              <a:t>5/25/2021</a:t>
            </a:fld>
            <a:endParaRPr lang="en-US">
              <a:solidFill>
                <a:prstClr val="black"/>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3D9BBCA6-569D-4ED9-BA5F-FC8B4A896D18}"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4195861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218991-67C6-4598-B424-7914F4C74A38}"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6501103" y="1154401"/>
            <a:ext cx="5690897" cy="5703599"/>
          </a:xfrm>
          <a:prstGeom prst="rect">
            <a:avLst/>
          </a:prstGeom>
        </p:spPr>
      </p:pic>
      <p:pic>
        <p:nvPicPr>
          <p:cNvPr id="8" name="Picture 7"/>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0" y="1828349"/>
            <a:ext cx="497840" cy="3201302"/>
          </a:xfrm>
          <a:prstGeom prst="rect">
            <a:avLst/>
          </a:prstGeom>
        </p:spPr>
      </p:pic>
      <p:pic>
        <p:nvPicPr>
          <p:cNvPr id="9" name="Picture 8"/>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8979218" y="4693920"/>
            <a:ext cx="2319718" cy="1444942"/>
          </a:xfrm>
          <a:prstGeom prst="rect">
            <a:avLst/>
          </a:prstGeom>
        </p:spPr>
      </p:pic>
    </p:spTree>
    <p:extLst>
      <p:ext uri="{BB962C8B-B14F-4D97-AF65-F5344CB8AC3E}">
        <p14:creationId xmlns:p14="http://schemas.microsoft.com/office/powerpoint/2010/main" val="15224653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CC1D4-2B87-46AA-830B-D5DA00A918E5}" type="datetimeFigureOut">
              <a:rPr lang="en-US" smtClean="0">
                <a:solidFill>
                  <a:prstClr val="black">
                    <a:tint val="75000"/>
                  </a:prstClr>
                </a:solidFill>
              </a:rPr>
              <a:pPr/>
              <a:t>5/25/2021</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F424A8-8638-46AC-9ADB-2B51C6C4B59F}" type="slidenum">
              <a:rPr lang="en-US" smtClean="0">
                <a:solidFill>
                  <a:prstClr val="black">
                    <a:tint val="75000"/>
                  </a:prstClr>
                </a:solidFill>
              </a:rPr>
              <a:pPr/>
              <a:t>‹#›</a:t>
            </a:fld>
            <a:endParaRPr lang="en-US">
              <a:solidFill>
                <a:prstClr val="black">
                  <a:tint val="75000"/>
                </a:prstClr>
              </a:solidFill>
            </a:endParaRPr>
          </a:p>
        </p:txBody>
      </p:sp>
      <p:sp>
        <p:nvSpPr>
          <p:cNvPr id="7" name="Rectangle 6"/>
          <p:cNvSpPr/>
          <p:nvPr userDrawn="1"/>
        </p:nvSpPr>
        <p:spPr>
          <a:xfrm>
            <a:off x="0" y="6268995"/>
            <a:ext cx="12192000" cy="589005"/>
          </a:xfrm>
          <a:prstGeom prst="rect">
            <a:avLst/>
          </a:prstGeom>
          <a:solidFill>
            <a:srgbClr val="C220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262674" y="6376450"/>
            <a:ext cx="1685479" cy="374094"/>
          </a:xfrm>
          <a:prstGeom prst="rect">
            <a:avLst/>
          </a:prstGeom>
        </p:spPr>
      </p:pic>
    </p:spTree>
    <p:extLst>
      <p:ext uri="{BB962C8B-B14F-4D97-AF65-F5344CB8AC3E}">
        <p14:creationId xmlns:p14="http://schemas.microsoft.com/office/powerpoint/2010/main" val="128082252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ight Triangle 6"/>
          <p:cNvSpPr/>
          <p:nvPr userDrawn="1"/>
        </p:nvSpPr>
        <p:spPr>
          <a:xfrm rot="16200000">
            <a:off x="10302241" y="4968240"/>
            <a:ext cx="1889760" cy="1889760"/>
          </a:xfrm>
          <a:prstGeom prst="rtTriangle">
            <a:avLst/>
          </a:prstGeom>
          <a:solidFill>
            <a:srgbClr val="C020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8" name="Picture 7"/>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1057422" y="6007521"/>
            <a:ext cx="996535" cy="620737"/>
          </a:xfrm>
          <a:prstGeom prst="rect">
            <a:avLst/>
          </a:prstGeom>
        </p:spPr>
      </p:pic>
    </p:spTree>
    <p:extLst>
      <p:ext uri="{BB962C8B-B14F-4D97-AF65-F5344CB8AC3E}">
        <p14:creationId xmlns:p14="http://schemas.microsoft.com/office/powerpoint/2010/main" val="2841450447"/>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8.xml"/><Relationship Id="rId1" Type="http://schemas.openxmlformats.org/officeDocument/2006/relationships/slideLayout" Target="../slideLayouts/slideLayout21.xml"/><Relationship Id="rId4" Type="http://schemas.openxmlformats.org/officeDocument/2006/relationships/hyperlink" Target="http://librarybestbets.fairfield.edu/content.php?pid=565374&amp;sid=465949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Publishing your Community Engaged Scholarship</a:t>
            </a:r>
          </a:p>
        </p:txBody>
      </p:sp>
      <p:sp>
        <p:nvSpPr>
          <p:cNvPr id="3" name="Subtitle 2"/>
          <p:cNvSpPr>
            <a:spLocks noGrp="1"/>
          </p:cNvSpPr>
          <p:nvPr>
            <p:ph type="subTitle" idx="1"/>
          </p:nvPr>
        </p:nvSpPr>
        <p:spPr>
          <a:xfrm>
            <a:off x="889299" y="4688560"/>
            <a:ext cx="9144000" cy="1655762"/>
          </a:xfrm>
        </p:spPr>
        <p:txBody>
          <a:bodyPr/>
          <a:lstStyle/>
          <a:p>
            <a:pPr algn="l"/>
            <a:r>
              <a:rPr lang="en-US" sz="2000" dirty="0"/>
              <a:t>Ross Brooke Watts, Ph.D.</a:t>
            </a:r>
          </a:p>
          <a:p>
            <a:pPr algn="l"/>
            <a:r>
              <a:rPr lang="en-US" sz="2000" dirty="0"/>
              <a:t>Director, </a:t>
            </a:r>
            <a:r>
              <a:rPr lang="en-US" sz="2000" dirty="0" err="1"/>
              <a:t>Dornsife</a:t>
            </a:r>
            <a:r>
              <a:rPr lang="en-US" sz="2000" dirty="0"/>
              <a:t> Center for Community Engagement</a:t>
            </a:r>
          </a:p>
          <a:p>
            <a:pPr algn="l"/>
            <a:r>
              <a:rPr lang="en-US" sz="2000" dirty="0"/>
              <a:t>23 May 2018</a:t>
            </a:r>
          </a:p>
        </p:txBody>
      </p:sp>
    </p:spTree>
    <p:extLst>
      <p:ext uri="{BB962C8B-B14F-4D97-AF65-F5344CB8AC3E}">
        <p14:creationId xmlns:p14="http://schemas.microsoft.com/office/powerpoint/2010/main" val="3145532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sz="4800" cap="small" dirty="0"/>
              <a:t>Today’s Objectives</a:t>
            </a:r>
          </a:p>
        </p:txBody>
      </p:sp>
      <p:sp>
        <p:nvSpPr>
          <p:cNvPr id="6" name="Content Placeholder 5"/>
          <p:cNvSpPr>
            <a:spLocks noGrp="1"/>
          </p:cNvSpPr>
          <p:nvPr>
            <p:ph idx="1"/>
          </p:nvPr>
        </p:nvSpPr>
        <p:spPr>
          <a:xfrm>
            <a:off x="5193946" y="729242"/>
            <a:ext cx="6172200" cy="4873625"/>
          </a:xfrm>
        </p:spPr>
        <p:txBody>
          <a:bodyPr/>
          <a:lstStyle/>
          <a:p>
            <a:r>
              <a:rPr lang="en-US" dirty="0"/>
              <a:t>To review definitions of CES and apply terms of CES to your current or future scholarship.</a:t>
            </a:r>
          </a:p>
          <a:p>
            <a:r>
              <a:rPr lang="en-US" dirty="0"/>
              <a:t>To identify categories of published CES.</a:t>
            </a:r>
          </a:p>
          <a:p>
            <a:r>
              <a:rPr lang="en-US" dirty="0"/>
              <a:t>To review best practices before and during publication</a:t>
            </a:r>
          </a:p>
          <a:p>
            <a:endParaRPr lang="en-US" dirty="0"/>
          </a:p>
        </p:txBody>
      </p:sp>
      <p:sp>
        <p:nvSpPr>
          <p:cNvPr id="7" name="Text Placeholder 6"/>
          <p:cNvSpPr>
            <a:spLocks noGrp="1"/>
          </p:cNvSpPr>
          <p:nvPr>
            <p:ph type="body" sz="half" idx="2"/>
          </p:nvPr>
        </p:nvSpPr>
        <p:spPr/>
        <p:txBody>
          <a:bodyPr/>
          <a:lstStyle/>
          <a:p>
            <a:endParaRPr lang="en-US" dirty="0"/>
          </a:p>
          <a:p>
            <a:pPr>
              <a:lnSpc>
                <a:spcPct val="100000"/>
              </a:lnSpc>
            </a:pPr>
            <a:endParaRPr lang="en-US" dirty="0"/>
          </a:p>
          <a:p>
            <a:pPr>
              <a:lnSpc>
                <a:spcPct val="100000"/>
              </a:lnSpc>
            </a:pPr>
            <a:endParaRPr lang="en-US" dirty="0"/>
          </a:p>
          <a:p>
            <a:pPr>
              <a:lnSpc>
                <a:spcPct val="100000"/>
              </a:lnSpc>
            </a:pPr>
            <a:endParaRPr lang="en-US" dirty="0"/>
          </a:p>
          <a:p>
            <a:pPr>
              <a:lnSpc>
                <a:spcPct val="100000"/>
              </a:lnSpc>
            </a:pPr>
            <a:endParaRPr lang="en-US" dirty="0"/>
          </a:p>
          <a:p>
            <a:pPr>
              <a:lnSpc>
                <a:spcPct val="100000"/>
              </a:lnSpc>
            </a:pPr>
            <a:endParaRPr lang="en-US" dirty="0"/>
          </a:p>
          <a:p>
            <a:pPr>
              <a:lnSpc>
                <a:spcPct val="100000"/>
              </a:lnSpc>
            </a:pPr>
            <a:endParaRPr lang="en-US" dirty="0"/>
          </a:p>
        </p:txBody>
      </p:sp>
    </p:spTree>
    <p:extLst>
      <p:ext uri="{BB962C8B-B14F-4D97-AF65-F5344CB8AC3E}">
        <p14:creationId xmlns:p14="http://schemas.microsoft.com/office/powerpoint/2010/main" val="2513573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great response to Boyer’s scholarship of application</a:t>
            </a:r>
          </a:p>
        </p:txBody>
      </p:sp>
      <p:sp>
        <p:nvSpPr>
          <p:cNvPr id="3" name="Text Placeholder 2"/>
          <p:cNvSpPr>
            <a:spLocks noGrp="1"/>
          </p:cNvSpPr>
          <p:nvPr>
            <p:ph type="body" idx="1"/>
          </p:nvPr>
        </p:nvSpPr>
        <p:spPr/>
        <p:txBody>
          <a:bodyPr/>
          <a:lstStyle/>
          <a:p>
            <a:r>
              <a:rPr lang="en-US" dirty="0"/>
              <a:t>Ernest Lynton (1995)</a:t>
            </a:r>
          </a:p>
        </p:txBody>
      </p:sp>
      <p:sp>
        <p:nvSpPr>
          <p:cNvPr id="4" name="Content Placeholder 3"/>
          <p:cNvSpPr>
            <a:spLocks noGrp="1"/>
          </p:cNvSpPr>
          <p:nvPr>
            <p:ph sz="half" idx="2"/>
          </p:nvPr>
        </p:nvSpPr>
        <p:spPr/>
        <p:txBody>
          <a:bodyPr/>
          <a:lstStyle/>
          <a:p>
            <a:r>
              <a:rPr lang="en-US" sz="2000" i="1" dirty="0"/>
              <a:t>Making the Case for Professional Service</a:t>
            </a:r>
          </a:p>
          <a:p>
            <a:r>
              <a:rPr lang="en-US" sz="2000" dirty="0"/>
              <a:t>Effort to distinguish CES from </a:t>
            </a:r>
          </a:p>
          <a:p>
            <a:pPr lvl="1"/>
            <a:r>
              <a:rPr lang="en-US" sz="2000" dirty="0"/>
              <a:t>Institutional citizenship (committee work, etc.)</a:t>
            </a:r>
          </a:p>
          <a:p>
            <a:pPr lvl="1"/>
            <a:r>
              <a:rPr lang="en-US" sz="2000" dirty="0"/>
              <a:t>Disciplinary citizenship (peer-review, journal work, etc.)</a:t>
            </a:r>
          </a:p>
          <a:p>
            <a:pPr lvl="1"/>
            <a:r>
              <a:rPr lang="en-US" sz="2000" dirty="0"/>
              <a:t>Civic contributions (public office, philanthropy, volunteering)</a:t>
            </a:r>
          </a:p>
          <a:p>
            <a:r>
              <a:rPr lang="en-US" sz="2000" dirty="0"/>
              <a:t>“Insistence on professional expertise [in course of engagement] sufficiently distinguishes” CES (p. 18)</a:t>
            </a:r>
          </a:p>
          <a:p>
            <a:endParaRPr lang="en-US" sz="2000" dirty="0"/>
          </a:p>
        </p:txBody>
      </p:sp>
      <p:sp>
        <p:nvSpPr>
          <p:cNvPr id="5" name="Text Placeholder 4"/>
          <p:cNvSpPr>
            <a:spLocks noGrp="1"/>
          </p:cNvSpPr>
          <p:nvPr>
            <p:ph type="body" sz="quarter" idx="3"/>
          </p:nvPr>
        </p:nvSpPr>
        <p:spPr/>
        <p:txBody>
          <a:bodyPr/>
          <a:lstStyle/>
          <a:p>
            <a:r>
              <a:rPr lang="en-US" dirty="0"/>
              <a:t>Charles </a:t>
            </a:r>
            <a:r>
              <a:rPr lang="en-US" dirty="0" err="1"/>
              <a:t>Glassick</a:t>
            </a:r>
            <a:r>
              <a:rPr lang="en-US" dirty="0"/>
              <a:t> (1997)</a:t>
            </a:r>
          </a:p>
        </p:txBody>
      </p:sp>
      <p:sp>
        <p:nvSpPr>
          <p:cNvPr id="6" name="Content Placeholder 5"/>
          <p:cNvSpPr>
            <a:spLocks noGrp="1"/>
          </p:cNvSpPr>
          <p:nvPr>
            <p:ph sz="quarter" idx="4"/>
          </p:nvPr>
        </p:nvSpPr>
        <p:spPr/>
        <p:txBody>
          <a:bodyPr/>
          <a:lstStyle/>
          <a:p>
            <a:r>
              <a:rPr lang="en-US" sz="2600" dirty="0"/>
              <a:t>Broadening engagement beyond the scholarship of application only</a:t>
            </a:r>
          </a:p>
          <a:p>
            <a:r>
              <a:rPr lang="en-US" sz="2600" dirty="0"/>
              <a:t>Sees CES as operating with research, SOTL, or synthesis.</a:t>
            </a:r>
          </a:p>
          <a:p>
            <a:r>
              <a:rPr lang="en-US" sz="2600" dirty="0"/>
              <a:t>Outcomes matter, but just not so primary</a:t>
            </a:r>
          </a:p>
          <a:p>
            <a:r>
              <a:rPr lang="en-US" sz="2600" dirty="0"/>
              <a:t>Adaptation stressed throughout scholarly process</a:t>
            </a:r>
          </a:p>
        </p:txBody>
      </p:sp>
    </p:spTree>
    <p:extLst>
      <p:ext uri="{BB962C8B-B14F-4D97-AF65-F5344CB8AC3E}">
        <p14:creationId xmlns:p14="http://schemas.microsoft.com/office/powerpoint/2010/main" val="3510671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223962" y="1509712"/>
            <a:ext cx="9744075" cy="3838575"/>
          </a:xfrm>
          <a:prstGeom prst="rect">
            <a:avLst/>
          </a:prstGeom>
        </p:spPr>
      </p:pic>
    </p:spTree>
    <p:extLst>
      <p:ext uri="{BB962C8B-B14F-4D97-AF65-F5344CB8AC3E}">
        <p14:creationId xmlns:p14="http://schemas.microsoft.com/office/powerpoint/2010/main" val="3008780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More in the great response to Boyer’s scholarship of application</a:t>
            </a:r>
          </a:p>
        </p:txBody>
      </p:sp>
      <p:sp>
        <p:nvSpPr>
          <p:cNvPr id="3" name="Text Placeholder 2"/>
          <p:cNvSpPr>
            <a:spLocks noGrp="1"/>
          </p:cNvSpPr>
          <p:nvPr>
            <p:ph type="body" idx="1"/>
          </p:nvPr>
        </p:nvSpPr>
        <p:spPr/>
        <p:txBody>
          <a:bodyPr/>
          <a:lstStyle/>
          <a:p>
            <a:r>
              <a:rPr lang="en-US" dirty="0"/>
              <a:t>National Review Board</a:t>
            </a:r>
          </a:p>
        </p:txBody>
      </p:sp>
      <p:sp>
        <p:nvSpPr>
          <p:cNvPr id="4" name="Content Placeholder 3"/>
          <p:cNvSpPr>
            <a:spLocks noGrp="1"/>
          </p:cNvSpPr>
          <p:nvPr>
            <p:ph sz="half" idx="2"/>
          </p:nvPr>
        </p:nvSpPr>
        <p:spPr/>
        <p:txBody>
          <a:bodyPr lIns="91440" tIns="45720" rIns="91440" bIns="45720" anchor="t"/>
          <a:lstStyle/>
          <a:p>
            <a:r>
              <a:rPr lang="en-US" sz="2400" dirty="0"/>
              <a:t>A broadening of </a:t>
            </a:r>
            <a:r>
              <a:rPr lang="en-US" sz="2400" dirty="0" err="1"/>
              <a:t>Glassick’s</a:t>
            </a:r>
            <a:r>
              <a:rPr lang="en-US" sz="2400" dirty="0"/>
              <a:t> six categories of CES</a:t>
            </a:r>
          </a:p>
          <a:p>
            <a:r>
              <a:rPr lang="en-US" sz="2400" dirty="0"/>
              <a:t>Inclusion of community input throughout scholarly process to include public audiences for dissemination and public channels of critique</a:t>
            </a:r>
          </a:p>
          <a:p>
            <a:r>
              <a:rPr lang="en-US" sz="2400" dirty="0"/>
              <a:t>Thinking beyond the discipline/campus walls</a:t>
            </a:r>
          </a:p>
          <a:p>
            <a:r>
              <a:rPr lang="en-US" sz="2400" dirty="0"/>
              <a:t>NRB offered formal review at invitation of provost</a:t>
            </a:r>
          </a:p>
        </p:txBody>
      </p:sp>
      <p:sp>
        <p:nvSpPr>
          <p:cNvPr id="5" name="Text Placeholder 4"/>
          <p:cNvSpPr>
            <a:spLocks noGrp="1"/>
          </p:cNvSpPr>
          <p:nvPr>
            <p:ph type="body" sz="quarter" idx="3"/>
          </p:nvPr>
        </p:nvSpPr>
        <p:spPr/>
        <p:txBody>
          <a:bodyPr/>
          <a:lstStyle/>
          <a:p>
            <a:r>
              <a:rPr lang="en-US" dirty="0"/>
              <a:t>Jeffrey Howard</a:t>
            </a:r>
          </a:p>
        </p:txBody>
      </p:sp>
      <p:sp>
        <p:nvSpPr>
          <p:cNvPr id="6" name="Content Placeholder 5"/>
          <p:cNvSpPr>
            <a:spLocks noGrp="1"/>
          </p:cNvSpPr>
          <p:nvPr>
            <p:ph sz="quarter" idx="4"/>
          </p:nvPr>
        </p:nvSpPr>
        <p:spPr/>
        <p:txBody>
          <a:bodyPr/>
          <a:lstStyle/>
          <a:p>
            <a:r>
              <a:rPr lang="en-US" dirty="0"/>
              <a:t>Considers three steps in all scholarship (purpose, process and product)</a:t>
            </a:r>
          </a:p>
          <a:p>
            <a:r>
              <a:rPr lang="en-US" dirty="0"/>
              <a:t>Runs three Ps through a series of filters (community involvement, community benefit, scholarly involvement, scholarly benefit)</a:t>
            </a:r>
          </a:p>
          <a:p>
            <a:r>
              <a:rPr lang="en-US" dirty="0"/>
              <a:t>Reads like a useful checklist in CES</a:t>
            </a:r>
          </a:p>
        </p:txBody>
      </p:sp>
    </p:spTree>
    <p:extLst>
      <p:ext uri="{BB962C8B-B14F-4D97-AF65-F5344CB8AC3E}">
        <p14:creationId xmlns:p14="http://schemas.microsoft.com/office/powerpoint/2010/main" val="3147316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Which paradigm of scholarship best explains how you understand your CES?</a:t>
            </a:r>
          </a:p>
        </p:txBody>
      </p:sp>
      <p:sp>
        <p:nvSpPr>
          <p:cNvPr id="3" name="Subtitle 2"/>
          <p:cNvSpPr>
            <a:spLocks noGrp="1"/>
          </p:cNvSpPr>
          <p:nvPr>
            <p:ph type="subTitle" idx="1"/>
          </p:nvPr>
        </p:nvSpPr>
        <p:spPr/>
        <p:txBody>
          <a:bodyPr/>
          <a:lstStyle/>
          <a:p>
            <a:r>
              <a:rPr lang="en-US" dirty="0" err="1"/>
              <a:t>Glassick</a:t>
            </a:r>
            <a:r>
              <a:rPr lang="en-US" dirty="0"/>
              <a:t>, National Review Board, Howard</a:t>
            </a:r>
          </a:p>
        </p:txBody>
      </p:sp>
    </p:spTree>
    <p:extLst>
      <p:ext uri="{BB962C8B-B14F-4D97-AF65-F5344CB8AC3E}">
        <p14:creationId xmlns:p14="http://schemas.microsoft.com/office/powerpoint/2010/main" val="2894407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Ross’s recommendations</a:t>
            </a:r>
          </a:p>
        </p:txBody>
      </p:sp>
      <p:sp>
        <p:nvSpPr>
          <p:cNvPr id="3" name="Content Placeholder 2"/>
          <p:cNvSpPr>
            <a:spLocks noGrp="1"/>
          </p:cNvSpPr>
          <p:nvPr>
            <p:ph sz="half" idx="1"/>
          </p:nvPr>
        </p:nvSpPr>
        <p:spPr/>
        <p:txBody>
          <a:bodyPr/>
          <a:lstStyle/>
          <a:p>
            <a:r>
              <a:rPr lang="en-US" dirty="0"/>
              <a:t>Develop a system of reflective notetaking</a:t>
            </a:r>
          </a:p>
          <a:p>
            <a:r>
              <a:rPr lang="en-US" dirty="0"/>
              <a:t>Document, document, document</a:t>
            </a:r>
          </a:p>
          <a:p>
            <a:r>
              <a:rPr lang="en-US" dirty="0"/>
              <a:t>Choose a measurement of success that CPs and scholars will appreciate</a:t>
            </a:r>
          </a:p>
        </p:txBody>
      </p:sp>
      <p:sp>
        <p:nvSpPr>
          <p:cNvPr id="5" name="Content Placeholder 4"/>
          <p:cNvSpPr>
            <a:spLocks noGrp="1"/>
          </p:cNvSpPr>
          <p:nvPr>
            <p:ph sz="half" idx="2"/>
          </p:nvPr>
        </p:nvSpPr>
        <p:spPr/>
        <p:txBody>
          <a:bodyPr/>
          <a:lstStyle/>
          <a:p>
            <a:endParaRPr lang="en-US"/>
          </a:p>
        </p:txBody>
      </p:sp>
      <p:pic>
        <p:nvPicPr>
          <p:cNvPr id="1026" name="Picture 2" descr="Image result for messy professor's offic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62918" y="1257804"/>
            <a:ext cx="5490882" cy="4118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141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might I publish?</a:t>
            </a:r>
          </a:p>
        </p:txBody>
      </p:sp>
      <p:sp>
        <p:nvSpPr>
          <p:cNvPr id="4" name="Text Placeholder 3"/>
          <p:cNvSpPr>
            <a:spLocks noGrp="1"/>
          </p:cNvSpPr>
          <p:nvPr>
            <p:ph type="body" idx="1"/>
          </p:nvPr>
        </p:nvSpPr>
        <p:spPr/>
        <p:txBody>
          <a:bodyPr/>
          <a:lstStyle/>
          <a:p>
            <a:endParaRPr lang="en-US"/>
          </a:p>
        </p:txBody>
      </p:sp>
    </p:spTree>
    <p:extLst>
      <p:ext uri="{BB962C8B-B14F-4D97-AF65-F5344CB8AC3E}">
        <p14:creationId xmlns:p14="http://schemas.microsoft.com/office/powerpoint/2010/main" val="14408657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Collaboration with different ends</a:t>
            </a:r>
          </a:p>
        </p:txBody>
      </p:sp>
      <p:sp>
        <p:nvSpPr>
          <p:cNvPr id="6" name="TextBox 5"/>
          <p:cNvSpPr txBox="1"/>
          <p:nvPr/>
        </p:nvSpPr>
        <p:spPr>
          <a:xfrm>
            <a:off x="5334000" y="2895601"/>
            <a:ext cx="1524000" cy="2031325"/>
          </a:xfrm>
          <a:prstGeom prst="rect">
            <a:avLst/>
          </a:prstGeom>
          <a:noFill/>
          <a:ln w="76200">
            <a:solidFill>
              <a:schemeClr val="accent2">
                <a:lumMod val="75000"/>
              </a:schemeClr>
            </a:solidFill>
          </a:ln>
        </p:spPr>
        <p:txBody>
          <a:bodyPr wrap="square" rtlCol="0">
            <a:spAutoFit/>
          </a:bodyPr>
          <a:lstStyle/>
          <a:p>
            <a:pPr algn="ctr"/>
            <a:r>
              <a:rPr lang="en-US" dirty="0">
                <a:solidFill>
                  <a:prstClr val="black"/>
                </a:solidFill>
              </a:rPr>
              <a:t>Higher Ed knowledge &amp; resources + Public/Private Sector knowledge &amp; resources</a:t>
            </a:r>
          </a:p>
        </p:txBody>
      </p:sp>
      <p:cxnSp>
        <p:nvCxnSpPr>
          <p:cNvPr id="8" name="Straight Arrow Connector 7"/>
          <p:cNvCxnSpPr/>
          <p:nvPr/>
        </p:nvCxnSpPr>
        <p:spPr>
          <a:xfrm flipH="1" flipV="1">
            <a:off x="3886200" y="1905000"/>
            <a:ext cx="1219200" cy="9144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3886200" y="4038600"/>
            <a:ext cx="121920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3865549" y="5004292"/>
            <a:ext cx="1338943" cy="7620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7086600" y="5029201"/>
            <a:ext cx="1066800" cy="79465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7086600" y="4114800"/>
            <a:ext cx="125730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7086600" y="2019300"/>
            <a:ext cx="990600" cy="9906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8458200" y="3733801"/>
            <a:ext cx="1981200" cy="646331"/>
          </a:xfrm>
          <a:prstGeom prst="rect">
            <a:avLst/>
          </a:prstGeom>
          <a:noFill/>
        </p:spPr>
        <p:txBody>
          <a:bodyPr wrap="square" rtlCol="0">
            <a:spAutoFit/>
          </a:bodyPr>
          <a:lstStyle/>
          <a:p>
            <a:r>
              <a:rPr lang="en-US" dirty="0">
                <a:solidFill>
                  <a:prstClr val="black"/>
                </a:solidFill>
              </a:rPr>
              <a:t>Critical social issues</a:t>
            </a:r>
          </a:p>
        </p:txBody>
      </p:sp>
      <p:sp>
        <p:nvSpPr>
          <p:cNvPr id="23" name="TextBox 22"/>
          <p:cNvSpPr txBox="1"/>
          <p:nvPr/>
        </p:nvSpPr>
        <p:spPr>
          <a:xfrm>
            <a:off x="1752600" y="3449598"/>
            <a:ext cx="1981200" cy="646331"/>
          </a:xfrm>
          <a:prstGeom prst="rect">
            <a:avLst/>
          </a:prstGeom>
          <a:noFill/>
        </p:spPr>
        <p:txBody>
          <a:bodyPr wrap="square" rtlCol="0">
            <a:spAutoFit/>
          </a:bodyPr>
          <a:lstStyle/>
          <a:p>
            <a:r>
              <a:rPr lang="en-US" dirty="0">
                <a:solidFill>
                  <a:prstClr val="black"/>
                </a:solidFill>
              </a:rPr>
              <a:t>Curriculum, teaching, learning</a:t>
            </a:r>
          </a:p>
        </p:txBody>
      </p:sp>
      <p:sp>
        <p:nvSpPr>
          <p:cNvPr id="24" name="TextBox 23"/>
          <p:cNvSpPr txBox="1"/>
          <p:nvPr/>
        </p:nvSpPr>
        <p:spPr>
          <a:xfrm>
            <a:off x="1828800" y="5458795"/>
            <a:ext cx="1981200" cy="646331"/>
          </a:xfrm>
          <a:prstGeom prst="rect">
            <a:avLst/>
          </a:prstGeom>
          <a:noFill/>
        </p:spPr>
        <p:txBody>
          <a:bodyPr wrap="square" rtlCol="0">
            <a:spAutoFit/>
          </a:bodyPr>
          <a:lstStyle/>
          <a:p>
            <a:r>
              <a:rPr lang="en-US" dirty="0">
                <a:solidFill>
                  <a:prstClr val="black"/>
                </a:solidFill>
              </a:rPr>
              <a:t>Educated, engaged citizens</a:t>
            </a:r>
          </a:p>
        </p:txBody>
      </p:sp>
      <p:sp>
        <p:nvSpPr>
          <p:cNvPr id="25" name="TextBox 24"/>
          <p:cNvSpPr txBox="1"/>
          <p:nvPr/>
        </p:nvSpPr>
        <p:spPr>
          <a:xfrm>
            <a:off x="8164286" y="1591270"/>
            <a:ext cx="1981200" cy="923330"/>
          </a:xfrm>
          <a:prstGeom prst="rect">
            <a:avLst/>
          </a:prstGeom>
          <a:noFill/>
        </p:spPr>
        <p:txBody>
          <a:bodyPr wrap="square" rtlCol="0">
            <a:spAutoFit/>
          </a:bodyPr>
          <a:lstStyle/>
          <a:p>
            <a:r>
              <a:rPr lang="en-US" dirty="0">
                <a:solidFill>
                  <a:prstClr val="black"/>
                </a:solidFill>
              </a:rPr>
              <a:t>Democratic values and civic responsibility</a:t>
            </a:r>
          </a:p>
        </p:txBody>
      </p:sp>
      <p:sp>
        <p:nvSpPr>
          <p:cNvPr id="26" name="TextBox 25"/>
          <p:cNvSpPr txBox="1"/>
          <p:nvPr/>
        </p:nvSpPr>
        <p:spPr>
          <a:xfrm>
            <a:off x="1872343" y="1360323"/>
            <a:ext cx="1981200" cy="923330"/>
          </a:xfrm>
          <a:prstGeom prst="rect">
            <a:avLst/>
          </a:prstGeom>
          <a:noFill/>
        </p:spPr>
        <p:txBody>
          <a:bodyPr wrap="square" rtlCol="0">
            <a:spAutoFit/>
          </a:bodyPr>
          <a:lstStyle/>
          <a:p>
            <a:r>
              <a:rPr lang="en-US" dirty="0">
                <a:solidFill>
                  <a:prstClr val="black"/>
                </a:solidFill>
              </a:rPr>
              <a:t>Scholarship, research, creative activity</a:t>
            </a:r>
          </a:p>
        </p:txBody>
      </p:sp>
      <p:sp>
        <p:nvSpPr>
          <p:cNvPr id="27" name="TextBox 26"/>
          <p:cNvSpPr txBox="1"/>
          <p:nvPr/>
        </p:nvSpPr>
        <p:spPr>
          <a:xfrm>
            <a:off x="8343900" y="5458794"/>
            <a:ext cx="1981200" cy="369332"/>
          </a:xfrm>
          <a:prstGeom prst="rect">
            <a:avLst/>
          </a:prstGeom>
          <a:noFill/>
        </p:spPr>
        <p:txBody>
          <a:bodyPr wrap="square" rtlCol="0">
            <a:spAutoFit/>
          </a:bodyPr>
          <a:lstStyle/>
          <a:p>
            <a:r>
              <a:rPr lang="en-US" dirty="0">
                <a:solidFill>
                  <a:prstClr val="black"/>
                </a:solidFill>
              </a:rPr>
              <a:t>Common good</a:t>
            </a:r>
          </a:p>
        </p:txBody>
      </p:sp>
    </p:spTree>
    <p:extLst>
      <p:ext uri="{BB962C8B-B14F-4D97-AF65-F5344CB8AC3E}">
        <p14:creationId xmlns:p14="http://schemas.microsoft.com/office/powerpoint/2010/main" val="2417495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0"/>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p:bldP spid="23" grpId="0"/>
      <p:bldP spid="24" grpId="0"/>
      <p:bldP spid="25" grpId="0"/>
      <p:bldP spid="26" grpId="0"/>
      <p:bldP spid="2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000" dirty="0"/>
              <a:t>Areas of CES publication</a:t>
            </a:r>
          </a:p>
        </p:txBody>
      </p:sp>
      <p:sp>
        <p:nvSpPr>
          <p:cNvPr id="3" name="Content Placeholder 2"/>
          <p:cNvSpPr>
            <a:spLocks noGrp="1"/>
          </p:cNvSpPr>
          <p:nvPr>
            <p:ph idx="1"/>
          </p:nvPr>
        </p:nvSpPr>
        <p:spPr>
          <a:xfrm>
            <a:off x="838200" y="1290918"/>
            <a:ext cx="10515600" cy="4886045"/>
          </a:xfrm>
        </p:spPr>
        <p:txBody>
          <a:bodyPr/>
          <a:lstStyle/>
          <a:p>
            <a:r>
              <a:rPr lang="en-US" dirty="0"/>
              <a:t>Perspectives of Jeffrey Howard, editor at the Michigan Journal for Community Service Learning</a:t>
            </a:r>
          </a:p>
          <a:p>
            <a:r>
              <a:rPr lang="en-US" dirty="0"/>
              <a:t>Categories of publication are not discrete and can overlap</a:t>
            </a:r>
          </a:p>
          <a:p>
            <a:r>
              <a:rPr lang="en-US" b="1" dirty="0"/>
              <a:t>Scholarship on CE teaching and learning</a:t>
            </a:r>
          </a:p>
          <a:p>
            <a:pPr lvl="1"/>
            <a:r>
              <a:rPr lang="en-US" dirty="0"/>
              <a:t>Writing related to teaching a S-L course</a:t>
            </a:r>
          </a:p>
          <a:p>
            <a:r>
              <a:rPr lang="en-US" b="1" dirty="0"/>
              <a:t>Research on service-learning</a:t>
            </a:r>
          </a:p>
          <a:p>
            <a:pPr lvl="1"/>
            <a:r>
              <a:rPr lang="en-US" dirty="0"/>
              <a:t>Studies of impacts of S-L</a:t>
            </a:r>
          </a:p>
          <a:p>
            <a:r>
              <a:rPr lang="en-US" b="1" dirty="0"/>
              <a:t>Scholarship of engagement</a:t>
            </a:r>
          </a:p>
          <a:p>
            <a:pPr lvl="1"/>
            <a:r>
              <a:rPr lang="en-US" dirty="0"/>
              <a:t>Writing on your involvement in community, benefit to community, your involvement of expertise and scholarly results (with or without students)</a:t>
            </a:r>
          </a:p>
          <a:p>
            <a:r>
              <a:rPr lang="en-US" b="1" dirty="0"/>
              <a:t>Scholarship on engagement</a:t>
            </a:r>
          </a:p>
          <a:p>
            <a:endParaRPr lang="en-US" dirty="0"/>
          </a:p>
        </p:txBody>
      </p:sp>
    </p:spTree>
    <p:extLst>
      <p:ext uri="{BB962C8B-B14F-4D97-AF65-F5344CB8AC3E}">
        <p14:creationId xmlns:p14="http://schemas.microsoft.com/office/powerpoint/2010/main" val="289779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Publication on Community Engaged Teaching and Learning</a:t>
            </a:r>
          </a:p>
        </p:txBody>
      </p:sp>
      <p:sp>
        <p:nvSpPr>
          <p:cNvPr id="3" name="Content Placeholder 2"/>
          <p:cNvSpPr>
            <a:spLocks noGrp="1"/>
          </p:cNvSpPr>
          <p:nvPr>
            <p:ph idx="1"/>
          </p:nvPr>
        </p:nvSpPr>
        <p:spPr/>
        <p:txBody>
          <a:bodyPr/>
          <a:lstStyle/>
          <a:p>
            <a:r>
              <a:rPr lang="en-US" dirty="0"/>
              <a:t>Critical Community Service-Learning: Combining Critical Classroom Pedagogy with Activist Community Placements</a:t>
            </a:r>
          </a:p>
          <a:p>
            <a:r>
              <a:rPr lang="en-US" dirty="0"/>
              <a:t>Points of Discomfort: Reflections on Power and Partnerships in International Service Learning</a:t>
            </a:r>
          </a:p>
          <a:p>
            <a:r>
              <a:rPr lang="en-US" dirty="0"/>
              <a:t>Student Perceptions of Community-Based Research Partners and the Politics of Knowledge</a:t>
            </a:r>
          </a:p>
        </p:txBody>
      </p:sp>
    </p:spTree>
    <p:extLst>
      <p:ext uri="{BB962C8B-B14F-4D97-AF65-F5344CB8AC3E}">
        <p14:creationId xmlns:p14="http://schemas.microsoft.com/office/powerpoint/2010/main" val="1752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Research on S-L itself</a:t>
            </a:r>
          </a:p>
        </p:txBody>
      </p:sp>
      <p:sp>
        <p:nvSpPr>
          <p:cNvPr id="3" name="Content Placeholder 2"/>
          <p:cNvSpPr>
            <a:spLocks noGrp="1"/>
          </p:cNvSpPr>
          <p:nvPr>
            <p:ph idx="1"/>
          </p:nvPr>
        </p:nvSpPr>
        <p:spPr/>
        <p:txBody>
          <a:bodyPr/>
          <a:lstStyle/>
          <a:p>
            <a:r>
              <a:rPr lang="en-US" dirty="0"/>
              <a:t>College Students’ Negotiation of Privilege in a Community-Based Violence Prevention Program</a:t>
            </a:r>
          </a:p>
          <a:p>
            <a:r>
              <a:rPr lang="en-US" dirty="0"/>
              <a:t>Negotiating Border Crossing: Influence of Social Identity on Service-Learning Outcomes</a:t>
            </a:r>
          </a:p>
          <a:p>
            <a:r>
              <a:rPr lang="en-US" dirty="0"/>
              <a:t>The Relationship of Service-Learning and Degree Completion</a:t>
            </a:r>
          </a:p>
          <a:p>
            <a:r>
              <a:rPr lang="en-US" dirty="0"/>
              <a:t>From Serendipity to Resolve: Graduate Student Motivation to Teach using Service-Learning</a:t>
            </a:r>
          </a:p>
          <a:p>
            <a:endParaRPr lang="en-US" dirty="0"/>
          </a:p>
        </p:txBody>
      </p:sp>
    </p:spTree>
    <p:extLst>
      <p:ext uri="{BB962C8B-B14F-4D97-AF65-F5344CB8AC3E}">
        <p14:creationId xmlns:p14="http://schemas.microsoft.com/office/powerpoint/2010/main" val="251033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Scholarship of engagement</a:t>
            </a:r>
          </a:p>
        </p:txBody>
      </p:sp>
      <p:sp>
        <p:nvSpPr>
          <p:cNvPr id="3" name="Content Placeholder 2"/>
          <p:cNvSpPr>
            <a:spLocks noGrp="1"/>
          </p:cNvSpPr>
          <p:nvPr>
            <p:ph idx="1"/>
          </p:nvPr>
        </p:nvSpPr>
        <p:spPr/>
        <p:txBody>
          <a:bodyPr/>
          <a:lstStyle/>
          <a:p>
            <a:r>
              <a:rPr lang="en-US" dirty="0"/>
              <a:t>Principles for Best Practice in Community-Based Research</a:t>
            </a:r>
          </a:p>
          <a:p>
            <a:r>
              <a:rPr lang="en-US" dirty="0"/>
              <a:t>A Case-Study of a Community Based Participatory Evaluation Research Project</a:t>
            </a:r>
          </a:p>
        </p:txBody>
      </p:sp>
    </p:spTree>
    <p:extLst>
      <p:ext uri="{BB962C8B-B14F-4D97-AF65-F5344CB8AC3E}">
        <p14:creationId xmlns:p14="http://schemas.microsoft.com/office/powerpoint/2010/main" val="2198293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Scholarship ON engagement</a:t>
            </a:r>
            <a:br>
              <a:rPr lang="en-US" dirty="0"/>
            </a:br>
            <a:endParaRPr lang="en-US" dirty="0"/>
          </a:p>
        </p:txBody>
      </p:sp>
      <p:sp>
        <p:nvSpPr>
          <p:cNvPr id="3" name="Content Placeholder 2"/>
          <p:cNvSpPr>
            <a:spLocks noGrp="1"/>
          </p:cNvSpPr>
          <p:nvPr>
            <p:ph idx="1"/>
          </p:nvPr>
        </p:nvSpPr>
        <p:spPr/>
        <p:txBody>
          <a:bodyPr/>
          <a:lstStyle/>
          <a:p>
            <a:r>
              <a:rPr lang="en-US" dirty="0"/>
              <a:t>Place-Building Theory: A Framework for Assessing, Advancing and Critically Examining Community Engagement in Higher Ed</a:t>
            </a:r>
          </a:p>
          <a:p>
            <a:r>
              <a:rPr lang="en-US" dirty="0"/>
              <a:t>The Role of Incentives in Attracting Faculty to Engaged Scholarship</a:t>
            </a:r>
          </a:p>
          <a:p>
            <a:r>
              <a:rPr lang="en-US" dirty="0"/>
              <a:t>What Influences Long-Term Service-Learning Sustainability: Lessons from Early Adopters</a:t>
            </a:r>
          </a:p>
          <a:p>
            <a:r>
              <a:rPr lang="en-US" dirty="0"/>
              <a:t>University Leaders Use of Episodic Power to Support Faculty Community Engagement</a:t>
            </a:r>
          </a:p>
          <a:p>
            <a:endParaRPr lang="en-US" dirty="0"/>
          </a:p>
        </p:txBody>
      </p:sp>
    </p:spTree>
    <p:extLst>
      <p:ext uri="{BB962C8B-B14F-4D97-AF65-F5344CB8AC3E}">
        <p14:creationId xmlns:p14="http://schemas.microsoft.com/office/powerpoint/2010/main" val="1516522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Where do you see a fit with your CES when it comes time to publish?</a:t>
            </a:r>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6613012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936550"/>
          </a:xfrm>
        </p:spPr>
        <p:txBody>
          <a:bodyPr/>
          <a:lstStyle/>
          <a:p>
            <a:r>
              <a:rPr lang="en-US" dirty="0"/>
              <a:t>Some more recommendations for BEFORE you publish</a:t>
            </a:r>
          </a:p>
        </p:txBody>
      </p:sp>
      <p:sp>
        <p:nvSpPr>
          <p:cNvPr id="3" name="Text Placeholder 2"/>
          <p:cNvSpPr>
            <a:spLocks noGrp="1"/>
          </p:cNvSpPr>
          <p:nvPr>
            <p:ph type="body" idx="1"/>
          </p:nvPr>
        </p:nvSpPr>
        <p:spPr>
          <a:xfrm>
            <a:off x="839788" y="1103949"/>
            <a:ext cx="5157787" cy="823912"/>
          </a:xfrm>
        </p:spPr>
        <p:txBody>
          <a:bodyPr/>
          <a:lstStyle/>
          <a:p>
            <a:r>
              <a:rPr lang="en-US" dirty="0"/>
              <a:t>Do</a:t>
            </a:r>
          </a:p>
        </p:txBody>
      </p:sp>
      <p:sp>
        <p:nvSpPr>
          <p:cNvPr id="4" name="Content Placeholder 3"/>
          <p:cNvSpPr>
            <a:spLocks noGrp="1"/>
          </p:cNvSpPr>
          <p:nvPr>
            <p:ph sz="half" idx="2"/>
          </p:nvPr>
        </p:nvSpPr>
        <p:spPr>
          <a:xfrm>
            <a:off x="839788" y="2139363"/>
            <a:ext cx="5157787" cy="4050300"/>
          </a:xfrm>
        </p:spPr>
        <p:txBody>
          <a:bodyPr/>
          <a:lstStyle/>
          <a:p>
            <a:r>
              <a:rPr lang="en-US" sz="2300" dirty="0"/>
              <a:t>Articulate your research question; get feedback from colleagues &amp;CPs</a:t>
            </a:r>
          </a:p>
          <a:p>
            <a:r>
              <a:rPr lang="en-US" sz="2300" dirty="0"/>
              <a:t>Align research question, the literature review and methodology (good fit?)</a:t>
            </a:r>
          </a:p>
          <a:p>
            <a:r>
              <a:rPr lang="en-US" sz="2300" dirty="0"/>
              <a:t>Address CES criteria in your research and writing (check with journal)</a:t>
            </a:r>
          </a:p>
          <a:p>
            <a:r>
              <a:rPr lang="en-US" sz="2300" dirty="0"/>
              <a:t>Collect good data using rigorous methods, with CP input</a:t>
            </a:r>
          </a:p>
          <a:p>
            <a:r>
              <a:rPr lang="en-US" sz="2300" dirty="0"/>
              <a:t>Choose co-authors (include community)</a:t>
            </a:r>
          </a:p>
          <a:p>
            <a:r>
              <a:rPr lang="en-US" sz="2300" dirty="0"/>
              <a:t>Follow journal’s specified guidelines</a:t>
            </a:r>
          </a:p>
        </p:txBody>
      </p:sp>
      <p:sp>
        <p:nvSpPr>
          <p:cNvPr id="5" name="Text Placeholder 4"/>
          <p:cNvSpPr>
            <a:spLocks noGrp="1"/>
          </p:cNvSpPr>
          <p:nvPr>
            <p:ph type="body" sz="quarter" idx="3"/>
          </p:nvPr>
        </p:nvSpPr>
        <p:spPr>
          <a:xfrm>
            <a:off x="6172200" y="1202813"/>
            <a:ext cx="5183188" cy="823912"/>
          </a:xfrm>
        </p:spPr>
        <p:txBody>
          <a:bodyPr/>
          <a:lstStyle/>
          <a:p>
            <a:r>
              <a:rPr lang="en-US" dirty="0"/>
              <a:t>Don’t</a:t>
            </a:r>
          </a:p>
        </p:txBody>
      </p:sp>
      <p:sp>
        <p:nvSpPr>
          <p:cNvPr id="6" name="Content Placeholder 5"/>
          <p:cNvSpPr>
            <a:spLocks noGrp="1"/>
          </p:cNvSpPr>
          <p:nvPr>
            <p:ph sz="quarter" idx="4"/>
          </p:nvPr>
        </p:nvSpPr>
        <p:spPr>
          <a:xfrm>
            <a:off x="6172200" y="2139363"/>
            <a:ext cx="5183188" cy="4050300"/>
          </a:xfrm>
        </p:spPr>
        <p:txBody>
          <a:bodyPr/>
          <a:lstStyle/>
          <a:p>
            <a:r>
              <a:rPr lang="en-US" dirty="0"/>
              <a:t>Adopt a weak research method</a:t>
            </a:r>
          </a:p>
          <a:p>
            <a:r>
              <a:rPr lang="en-US" dirty="0"/>
              <a:t>Ignore extant literature (think across disciplines, too)</a:t>
            </a:r>
          </a:p>
          <a:p>
            <a:r>
              <a:rPr lang="en-US" dirty="0"/>
              <a:t>Forget a lay readership especially if including a CP as co-author</a:t>
            </a:r>
          </a:p>
          <a:p>
            <a:r>
              <a:rPr lang="en-US" dirty="0"/>
              <a:t>Format article weakly (let goals of article inform lit review, method, results and discussion)</a:t>
            </a:r>
          </a:p>
        </p:txBody>
      </p:sp>
    </p:spTree>
    <p:extLst>
      <p:ext uri="{BB962C8B-B14F-4D97-AF65-F5344CB8AC3E}">
        <p14:creationId xmlns:p14="http://schemas.microsoft.com/office/powerpoint/2010/main" val="3835863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More recommendations, this time AS you publish</a:t>
            </a:r>
          </a:p>
        </p:txBody>
      </p:sp>
      <p:sp>
        <p:nvSpPr>
          <p:cNvPr id="8" name="Text Placeholder 7"/>
          <p:cNvSpPr>
            <a:spLocks noGrp="1"/>
          </p:cNvSpPr>
          <p:nvPr>
            <p:ph type="body" idx="1"/>
          </p:nvPr>
        </p:nvSpPr>
        <p:spPr/>
        <p:txBody>
          <a:bodyPr/>
          <a:lstStyle/>
          <a:p>
            <a:r>
              <a:rPr lang="en-US" dirty="0"/>
              <a:t>Do</a:t>
            </a:r>
          </a:p>
        </p:txBody>
      </p:sp>
      <p:sp>
        <p:nvSpPr>
          <p:cNvPr id="9" name="Content Placeholder 8"/>
          <p:cNvSpPr>
            <a:spLocks noGrp="1"/>
          </p:cNvSpPr>
          <p:nvPr>
            <p:ph sz="half" idx="2"/>
          </p:nvPr>
        </p:nvSpPr>
        <p:spPr/>
        <p:txBody>
          <a:bodyPr>
            <a:normAutofit fontScale="92500" lnSpcReduction="20000"/>
          </a:bodyPr>
          <a:lstStyle/>
          <a:p>
            <a:r>
              <a:rPr lang="en-US" dirty="0"/>
              <a:t>Review recent issues of journals to find a good fit</a:t>
            </a:r>
          </a:p>
          <a:p>
            <a:r>
              <a:rPr lang="en-US" dirty="0"/>
              <a:t>Follow alignment of an exemplary article (goals inform all content)</a:t>
            </a:r>
          </a:p>
          <a:p>
            <a:r>
              <a:rPr lang="en-US" dirty="0"/>
              <a:t>Contact editorial board (if allowed) to discuss fit</a:t>
            </a:r>
          </a:p>
          <a:p>
            <a:r>
              <a:rPr lang="en-US" dirty="0"/>
              <a:t>When asked to “revise and resubmit,” use a cover letter listing all changes made</a:t>
            </a:r>
          </a:p>
          <a:p>
            <a:r>
              <a:rPr lang="en-US" dirty="0"/>
              <a:t>Conform to journal’s chosen style</a:t>
            </a:r>
          </a:p>
        </p:txBody>
      </p:sp>
      <p:sp>
        <p:nvSpPr>
          <p:cNvPr id="10" name="Text Placeholder 9"/>
          <p:cNvSpPr>
            <a:spLocks noGrp="1"/>
          </p:cNvSpPr>
          <p:nvPr>
            <p:ph type="body" sz="quarter" idx="3"/>
          </p:nvPr>
        </p:nvSpPr>
        <p:spPr/>
        <p:txBody>
          <a:bodyPr/>
          <a:lstStyle/>
          <a:p>
            <a:r>
              <a:rPr lang="en-US" dirty="0"/>
              <a:t>Don’t</a:t>
            </a:r>
          </a:p>
        </p:txBody>
      </p:sp>
      <p:sp>
        <p:nvSpPr>
          <p:cNvPr id="11" name="Content Placeholder 10"/>
          <p:cNvSpPr>
            <a:spLocks noGrp="1"/>
          </p:cNvSpPr>
          <p:nvPr>
            <p:ph sz="quarter" idx="4"/>
          </p:nvPr>
        </p:nvSpPr>
        <p:spPr/>
        <p:txBody>
          <a:bodyPr>
            <a:normAutofit fontScale="92500" lnSpcReduction="20000"/>
          </a:bodyPr>
          <a:lstStyle/>
          <a:p>
            <a:r>
              <a:rPr lang="en-US" dirty="0"/>
              <a:t>Conform content too much (editors want groundbreaking material)</a:t>
            </a:r>
          </a:p>
          <a:p>
            <a:r>
              <a:rPr lang="en-US" dirty="0"/>
              <a:t>Submit a hot mess</a:t>
            </a:r>
          </a:p>
          <a:p>
            <a:r>
              <a:rPr lang="en-US" dirty="0"/>
              <a:t>Offer an article that doesn’t fit journal goals</a:t>
            </a:r>
          </a:p>
          <a:p>
            <a:r>
              <a:rPr lang="en-US" dirty="0"/>
              <a:t>Overlook criteria of scholarship (be literal if need be)</a:t>
            </a:r>
          </a:p>
          <a:p>
            <a:r>
              <a:rPr lang="en-US" dirty="0"/>
              <a:t>Ignore style guidelines</a:t>
            </a:r>
          </a:p>
          <a:p>
            <a:r>
              <a:rPr lang="en-US" dirty="0"/>
              <a:t>Write more description than analysis</a:t>
            </a:r>
          </a:p>
        </p:txBody>
      </p:sp>
    </p:spTree>
    <p:extLst>
      <p:ext uri="{BB962C8B-B14F-4D97-AF65-F5344CB8AC3E}">
        <p14:creationId xmlns:p14="http://schemas.microsoft.com/office/powerpoint/2010/main" val="1995817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xEl>
                                              <p:pRg st="1" end="1"/>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xEl>
                                              <p:pRg st="2" end="2"/>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1"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Where can you publish?</a:t>
            </a:r>
          </a:p>
        </p:txBody>
      </p:sp>
      <p:pic>
        <p:nvPicPr>
          <p:cNvPr id="6" name="Picture Placeholder 5"/>
          <p:cNvPicPr>
            <a:picLocks noGrp="1" noChangeAspect="1"/>
          </p:cNvPicPr>
          <p:nvPr>
            <p:ph type="pic" idx="1"/>
          </p:nvPr>
        </p:nvPicPr>
        <p:blipFill>
          <a:blip r:embed="rId3">
            <a:extLst>
              <a:ext uri="{28A0092B-C50C-407E-A947-70E740481C1C}">
                <a14:useLocalDpi xmlns:a14="http://schemas.microsoft.com/office/drawing/2010/main" val="0"/>
              </a:ext>
            </a:extLst>
          </a:blip>
          <a:srcRect l="14800" r="14800"/>
          <a:stretch>
            <a:fillRect/>
          </a:stretch>
        </p:blipFill>
        <p:spPr/>
      </p:pic>
      <p:sp>
        <p:nvSpPr>
          <p:cNvPr id="4" name="Text Placeholder 3"/>
          <p:cNvSpPr>
            <a:spLocks noGrp="1"/>
          </p:cNvSpPr>
          <p:nvPr>
            <p:ph type="body" sz="half" idx="2"/>
          </p:nvPr>
        </p:nvSpPr>
        <p:spPr/>
        <p:txBody>
          <a:bodyPr/>
          <a:lstStyle/>
          <a:p>
            <a:r>
              <a:rPr lang="en-US" dirty="0"/>
              <a:t>See handout for list of publication outlets.</a:t>
            </a:r>
          </a:p>
        </p:txBody>
      </p:sp>
      <p:sp>
        <p:nvSpPr>
          <p:cNvPr id="5" name="Text Placeholder 6"/>
          <p:cNvSpPr txBox="1">
            <a:spLocks/>
          </p:cNvSpPr>
          <p:nvPr/>
        </p:nvSpPr>
        <p:spPr>
          <a:xfrm>
            <a:off x="839788" y="2852738"/>
            <a:ext cx="3586536" cy="804862"/>
          </a:xfrm>
          <a:prstGeom prst="rect">
            <a:avLst/>
          </a:prstGeom>
        </p:spPr>
        <p:txBody>
          <a:bodyPr>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US" sz="6400" dirty="0">
                <a:solidFill>
                  <a:prstClr val="black"/>
                </a:solidFill>
              </a:rPr>
              <a:t>Visit the excellent site at Fairfield University</a:t>
            </a:r>
          </a:p>
          <a:p>
            <a:endParaRPr lang="en-US" sz="6400" dirty="0">
              <a:solidFill>
                <a:prstClr val="black"/>
              </a:solidFill>
            </a:endParaRPr>
          </a:p>
          <a:p>
            <a:r>
              <a:rPr lang="en-US" sz="6400" dirty="0">
                <a:solidFill>
                  <a:prstClr val="black"/>
                </a:solidFill>
                <a:hlinkClick r:id="rId4"/>
              </a:rPr>
              <a:t>http://librarybestbets.fairfield.edu/content.php?pid=565374&amp;sid=4659491</a:t>
            </a:r>
            <a:endParaRPr lang="en-US" sz="6400" dirty="0">
              <a:solidFill>
                <a:prstClr val="black"/>
              </a:solidFill>
            </a:endParaRPr>
          </a:p>
          <a:p>
            <a:endParaRPr lang="en-US" dirty="0">
              <a:solidFill>
                <a:prstClr val="black"/>
              </a:solidFill>
            </a:endParaRPr>
          </a:p>
        </p:txBody>
      </p:sp>
      <p:sp>
        <p:nvSpPr>
          <p:cNvPr id="7" name="Text Placeholder 6"/>
          <p:cNvSpPr txBox="1">
            <a:spLocks/>
          </p:cNvSpPr>
          <p:nvPr/>
        </p:nvSpPr>
        <p:spPr>
          <a:xfrm>
            <a:off x="839788" y="4360863"/>
            <a:ext cx="3586536" cy="804862"/>
          </a:xfrm>
          <a:prstGeom prst="rect">
            <a:avLst/>
          </a:prstGeom>
        </p:spPr>
        <p:txBody>
          <a:bodyPr>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US" dirty="0">
                <a:solidFill>
                  <a:prstClr val="black"/>
                </a:solidFill>
              </a:rPr>
              <a:t>Sign up for Washington Campus Compact’s Pen to Paper writing retreat on CES in 2018.</a:t>
            </a:r>
          </a:p>
        </p:txBody>
      </p:sp>
    </p:spTree>
    <p:extLst>
      <p:ext uri="{BB962C8B-B14F-4D97-AF65-F5344CB8AC3E}">
        <p14:creationId xmlns:p14="http://schemas.microsoft.com/office/powerpoint/2010/main" val="3047676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theme/theme1.xml><?xml version="1.0" encoding="utf-8"?>
<a:theme xmlns:a="http://schemas.openxmlformats.org/drawingml/2006/main" name="Title Slid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ottom Ba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Bottom Corner  ">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Assigned xmlns="c9bb1014-7350-4cdf-8af9-85b394c1d376">
      <UserInfo>
        <DisplayName/>
        <AccountId xsi:nil="true"/>
        <AccountType/>
      </UserInfo>
    </Assigned>
    <_ip_UnifiedCompliancePolicyProperties xmlns="http://schemas.microsoft.com/sharepoint/v3" xsi:nil="true"/>
    <lcf76f155ced4ddcb4097134ff3c332f xmlns="c9bb1014-7350-4cdf-8af9-85b394c1d376">
      <Terms xmlns="http://schemas.microsoft.com/office/infopath/2007/PartnerControls"/>
    </lcf76f155ced4ddcb4097134ff3c332f>
    <Assignedto xmlns="c9bb1014-7350-4cdf-8af9-85b394c1d376" xsi:nil="true"/>
    <TaxCatchAll xmlns="4f478a7a-a932-4719-addd-0d3eb600e4b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3C4A08AB74C6E48B24289350716E6CF" ma:contentTypeVersion="23" ma:contentTypeDescription="Create a new document." ma:contentTypeScope="" ma:versionID="435a61f48c8f304b6c2e2b43d67b5f9d">
  <xsd:schema xmlns:xsd="http://www.w3.org/2001/XMLSchema" xmlns:xs="http://www.w3.org/2001/XMLSchema" xmlns:p="http://schemas.microsoft.com/office/2006/metadata/properties" xmlns:ns1="http://schemas.microsoft.com/sharepoint/v3" xmlns:ns2="c9bb1014-7350-4cdf-8af9-85b394c1d376" xmlns:ns3="4f478a7a-a932-4719-addd-0d3eb600e4ba" targetNamespace="http://schemas.microsoft.com/office/2006/metadata/properties" ma:root="true" ma:fieldsID="815e1fbf1256be024f5722eee4e65049" ns1:_="" ns2:_="" ns3:_="">
    <xsd:import namespace="http://schemas.microsoft.com/sharepoint/v3"/>
    <xsd:import namespace="c9bb1014-7350-4cdf-8af9-85b394c1d376"/>
    <xsd:import namespace="4f478a7a-a932-4719-addd-0d3eb600e4b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1:_ip_UnifiedCompliancePolicyProperties" minOccurs="0"/>
                <xsd:element ref="ns1:_ip_UnifiedCompliancePolicyUIAction" minOccurs="0"/>
                <xsd:element ref="ns2:MediaServiceObjectDetectorVersions" minOccurs="0"/>
                <xsd:element ref="ns2:MediaServiceSearchProperties" minOccurs="0"/>
                <xsd:element ref="ns2:Assignedto" minOccurs="0"/>
                <xsd:element ref="ns2:Assigned"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4" nillable="true" ma:displayName="Unified Compliance Policy Properties" ma:hidden="true" ma:internalName="_ip_UnifiedCompliancePolicyProperties">
      <xsd:simpleType>
        <xsd:restriction base="dms:Note"/>
      </xsd:simpleType>
    </xsd:element>
    <xsd:element name="_ip_UnifiedCompliancePolicyUIAction" ma:index="2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9bb1014-7350-4cdf-8af9-85b394c1d37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6072aa6-d58e-43c1-ae44-234bf24f9e8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Assignedto" ma:index="28" nillable="true" ma:displayName="Assigned to" ma:format="Dropdown" ma:internalName="Assignedto">
      <xsd:simpleType>
        <xsd:restriction base="dms:Text">
          <xsd:maxLength value="255"/>
        </xsd:restriction>
      </xsd:simpleType>
    </xsd:element>
    <xsd:element name="Assigned" ma:index="29" nillable="true" ma:displayName="Assigned" ma:format="Dropdown" ma:list="UserInfo" ma:SharePointGroup="0" ma:internalName="Assigned">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BillingMetadata" ma:index="3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f478a7a-a932-4719-addd-0d3eb600e4ba"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3f2c714-f5d1-49a8-93ec-81ea8a8ba396}" ma:internalName="TaxCatchAll" ma:showField="CatchAllData" ma:web="4f478a7a-a932-4719-addd-0d3eb600e4b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46AF950-CE14-4EAD-AB5E-1775CAB18482}">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379BFBF1-348C-4EAB-B896-8AAE58571132}">
  <ds:schemaRefs>
    <ds:schemaRef ds:uri="http://schemas.microsoft.com/sharepoint/v3/contenttype/forms"/>
  </ds:schemaRefs>
</ds:datastoreItem>
</file>

<file path=customXml/itemProps3.xml><?xml version="1.0" encoding="utf-8"?>
<ds:datastoreItem xmlns:ds="http://schemas.openxmlformats.org/officeDocument/2006/customXml" ds:itemID="{707BEECD-7363-4B8F-80DB-E9264DD735EE}"/>
</file>

<file path=docProps/app.xml><?xml version="1.0" encoding="utf-8"?>
<Properties xmlns="http://schemas.openxmlformats.org/officeDocument/2006/extended-properties" xmlns:vt="http://schemas.openxmlformats.org/officeDocument/2006/docPropsVTypes">
  <TotalTime>13</TotalTime>
  <Words>1688</Words>
  <Application>Microsoft Office PowerPoint</Application>
  <PresentationFormat>Widescreen</PresentationFormat>
  <Paragraphs>156</Paragraphs>
  <Slides>18</Slides>
  <Notes>18</Notes>
  <HiddenSlides>0</HiddenSlides>
  <MMClips>0</MMClips>
  <ScaleCrop>false</ScaleCrop>
  <HeadingPairs>
    <vt:vector size="4" baseType="variant">
      <vt:variant>
        <vt:lpstr>Theme</vt:lpstr>
      </vt:variant>
      <vt:variant>
        <vt:i4>3</vt:i4>
      </vt:variant>
      <vt:variant>
        <vt:lpstr>Slide Titles</vt:lpstr>
      </vt:variant>
      <vt:variant>
        <vt:i4>18</vt:i4>
      </vt:variant>
    </vt:vector>
  </HeadingPairs>
  <TitlesOfParts>
    <vt:vector size="21" baseType="lpstr">
      <vt:lpstr>Title Slide</vt:lpstr>
      <vt:lpstr>Bottom Bar</vt:lpstr>
      <vt:lpstr>Bottom Corner  </vt:lpstr>
      <vt:lpstr>Publishing your Community Engaged Scholarship</vt:lpstr>
      <vt:lpstr>Today’s Objectives</vt:lpstr>
      <vt:lpstr>The great response to Boyer’s scholarship of application</vt:lpstr>
      <vt:lpstr>PowerPoint Presentation</vt:lpstr>
      <vt:lpstr>More in the great response to Boyer’s scholarship of application</vt:lpstr>
      <vt:lpstr>Which paradigm of scholarship best explains how you understand your CES?</vt:lpstr>
      <vt:lpstr>Ross’s recommendations</vt:lpstr>
      <vt:lpstr>How might I publish?</vt:lpstr>
      <vt:lpstr>Collaboration with different ends</vt:lpstr>
      <vt:lpstr>Areas of CES publication</vt:lpstr>
      <vt:lpstr>Publication on Community Engaged Teaching and Learning</vt:lpstr>
      <vt:lpstr>Research on S-L itself</vt:lpstr>
      <vt:lpstr>Scholarship of engagement</vt:lpstr>
      <vt:lpstr>Scholarship ON engagement </vt:lpstr>
      <vt:lpstr>Where do you see a fit with your CES when it comes time to publish?</vt:lpstr>
      <vt:lpstr>Some more recommendations for BEFORE you publish</vt:lpstr>
      <vt:lpstr>More recommendations, this time AS you publish</vt:lpstr>
      <vt:lpstr>Where can you publish?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Publishing your Community Engaged Scholarship</dc:title>
  <dc:creator>Thomas Watts</dc:creator>
  <cp:lastModifiedBy>Brooke E Watts</cp:lastModifiedBy>
  <cp:revision>7</cp:revision>
  <dcterms:created xsi:type="dcterms:W3CDTF">2018-05-23T03:20:19Z</dcterms:created>
  <dcterms:modified xsi:type="dcterms:W3CDTF">2021-05-25T17:18:02Z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0x010100A3C4A08AB74C6E48B24289350716E6CF</vt:lpwstr>
  </property>
</Properties>
</file>