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sldIdLst>
    <p:sldId id="256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5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4C04A1-BC90-412E-800E-E6E511C74893}" v="7" dt="2025-11-03T22:11:43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628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J Geiter" userId="045a7f21-a97c-43e5-a59c-db6ed8d1adc1" providerId="ADAL" clId="{48BB53E0-0E8E-4326-AF7B-707BCC3669FF}"/>
    <pc:docChg chg="undo custSel delSld modSld">
      <pc:chgData name="Daniel J Geiter" userId="045a7f21-a97c-43e5-a59c-db6ed8d1adc1" providerId="ADAL" clId="{48BB53E0-0E8E-4326-AF7B-707BCC3669FF}" dt="2025-11-03T22:11:54.077" v="38" actId="1076"/>
      <pc:docMkLst>
        <pc:docMk/>
      </pc:docMkLst>
      <pc:sldChg chg="delSp modSp mod">
        <pc:chgData name="Daniel J Geiter" userId="045a7f21-a97c-43e5-a59c-db6ed8d1adc1" providerId="ADAL" clId="{48BB53E0-0E8E-4326-AF7B-707BCC3669FF}" dt="2025-11-03T22:08:06.748" v="16" actId="478"/>
        <pc:sldMkLst>
          <pc:docMk/>
          <pc:sldMk cId="2426309051" sldId="256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2426309051" sldId="256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849" v="1" actId="27636"/>
          <ac:spMkLst>
            <pc:docMk/>
            <pc:sldMk cId="2426309051" sldId="256"/>
            <ac:spMk id="3" creationId="{00000000-0000-0000-0000-000000000000}"/>
          </ac:spMkLst>
        </pc:spChg>
        <pc:picChg chg="del">
          <ac:chgData name="Daniel J Geiter" userId="045a7f21-a97c-43e5-a59c-db6ed8d1adc1" providerId="ADAL" clId="{48BB53E0-0E8E-4326-AF7B-707BCC3669FF}" dt="2025-11-03T22:08:06.748" v="16" actId="478"/>
          <ac:picMkLst>
            <pc:docMk/>
            <pc:sldMk cId="2426309051" sldId="256"/>
            <ac:picMk id="1026" creationId="{00000000-0000-0000-0000-000000000000}"/>
          </ac:picMkLst>
        </pc:picChg>
      </pc:sldChg>
      <pc:sldChg chg="delSp del">
        <pc:chgData name="Daniel J Geiter" userId="045a7f21-a97c-43e5-a59c-db6ed8d1adc1" providerId="ADAL" clId="{48BB53E0-0E8E-4326-AF7B-707BCC3669FF}" dt="2025-11-03T22:08:00.135" v="15" actId="2696"/>
        <pc:sldMkLst>
          <pc:docMk/>
          <pc:sldMk cId="2934194260" sldId="257"/>
        </pc:sldMkLst>
        <pc:grpChg chg="del">
          <ac:chgData name="Daniel J Geiter" userId="045a7f21-a97c-43e5-a59c-db6ed8d1adc1" providerId="ADAL" clId="{48BB53E0-0E8E-4326-AF7B-707BCC3669FF}" dt="2025-11-03T22:07:54.712" v="13" actId="478"/>
          <ac:grpSpMkLst>
            <pc:docMk/>
            <pc:sldMk cId="2934194260" sldId="257"/>
            <ac:grpSpMk id="17" creationId="{00000000-0000-0000-0000-000000000000}"/>
          </ac:grpSpMkLst>
        </pc:grpChg>
        <pc:picChg chg="del">
          <ac:chgData name="Daniel J Geiter" userId="045a7f21-a97c-43e5-a59c-db6ed8d1adc1" providerId="ADAL" clId="{48BB53E0-0E8E-4326-AF7B-707BCC3669FF}" dt="2025-11-03T22:07:55.592" v="14" actId="478"/>
          <ac:picMkLst>
            <pc:docMk/>
            <pc:sldMk cId="2934194260" sldId="257"/>
            <ac:picMk id="1053" creationId="{00000000-0000-0000-0000-000000000000}"/>
          </ac:picMkLst>
        </pc:picChg>
      </pc:sldChg>
      <pc:sldChg chg="delSp modSp mod">
        <pc:chgData name="Daniel J Geiter" userId="045a7f21-a97c-43e5-a59c-db6ed8d1adc1" providerId="ADAL" clId="{48BB53E0-0E8E-4326-AF7B-707BCC3669FF}" dt="2025-11-03T22:08:09.481" v="17" actId="478"/>
        <pc:sldMkLst>
          <pc:docMk/>
          <pc:sldMk cId="1785904049" sldId="258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1785904049" sldId="258"/>
            <ac:spMk id="4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50.902" v="2" actId="27636"/>
          <ac:spMkLst>
            <pc:docMk/>
            <pc:sldMk cId="1785904049" sldId="258"/>
            <ac:spMk id="5" creationId="{00000000-0000-0000-0000-000000000000}"/>
          </ac:spMkLst>
        </pc:spChg>
        <pc:picChg chg="del">
          <ac:chgData name="Daniel J Geiter" userId="045a7f21-a97c-43e5-a59c-db6ed8d1adc1" providerId="ADAL" clId="{48BB53E0-0E8E-4326-AF7B-707BCC3669FF}" dt="2025-11-03T22:08:09.481" v="17" actId="478"/>
          <ac:picMkLst>
            <pc:docMk/>
            <pc:sldMk cId="1785904049" sldId="258"/>
            <ac:picMk id="2050" creationId="{00000000-0000-0000-0000-000000000000}"/>
          </ac:picMkLst>
        </pc:picChg>
      </pc:sldChg>
      <pc:sldChg chg="modSp">
        <pc:chgData name="Daniel J Geiter" userId="045a7f21-a97c-43e5-a59c-db6ed8d1adc1" providerId="ADAL" clId="{48BB53E0-0E8E-4326-AF7B-707BCC3669FF}" dt="2025-11-03T22:07:49.728" v="0"/>
        <pc:sldMkLst>
          <pc:docMk/>
          <pc:sldMk cId="4155547783" sldId="259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4155547783" sldId="259"/>
            <ac:spMk id="5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4155547783" sldId="259"/>
            <ac:spMk id="6" creationId="{00000000-0000-0000-0000-000000000000}"/>
          </ac:spMkLst>
        </pc:spChg>
      </pc:sldChg>
      <pc:sldChg chg="modSp mod">
        <pc:chgData name="Daniel J Geiter" userId="045a7f21-a97c-43e5-a59c-db6ed8d1adc1" providerId="ADAL" clId="{48BB53E0-0E8E-4326-AF7B-707BCC3669FF}" dt="2025-11-03T22:08:52.838" v="32" actId="1076"/>
        <pc:sldMkLst>
          <pc:docMk/>
          <pc:sldMk cId="796097335" sldId="260"/>
        </pc:sldMkLst>
        <pc:spChg chg="mod">
          <ac:chgData name="Daniel J Geiter" userId="045a7f21-a97c-43e5-a59c-db6ed8d1adc1" providerId="ADAL" clId="{48BB53E0-0E8E-4326-AF7B-707BCC3669FF}" dt="2025-11-03T22:08:52.838" v="32" actId="1076"/>
          <ac:spMkLst>
            <pc:docMk/>
            <pc:sldMk cId="796097335" sldId="260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8:47.835" v="31" actId="1036"/>
          <ac:spMkLst>
            <pc:docMk/>
            <pc:sldMk cId="796097335" sldId="260"/>
            <ac:spMk id="4" creationId="{00000000-0000-0000-0000-000000000000}"/>
          </ac:spMkLst>
        </pc:spChg>
        <pc:picChg chg="mod">
          <ac:chgData name="Daniel J Geiter" userId="045a7f21-a97c-43e5-a59c-db6ed8d1adc1" providerId="ADAL" clId="{48BB53E0-0E8E-4326-AF7B-707BCC3669FF}" dt="2025-11-03T22:08:30.936" v="20" actId="1076"/>
          <ac:picMkLst>
            <pc:docMk/>
            <pc:sldMk cId="796097335" sldId="260"/>
            <ac:picMk id="5" creationId="{00000000-0000-0000-0000-000000000000}"/>
          </ac:picMkLst>
        </pc:picChg>
      </pc:sldChg>
      <pc:sldChg chg="modSp mod">
        <pc:chgData name="Daniel J Geiter" userId="045a7f21-a97c-43e5-a59c-db6ed8d1adc1" providerId="ADAL" clId="{48BB53E0-0E8E-4326-AF7B-707BCC3669FF}" dt="2025-11-03T22:07:50.942" v="8" actId="27636"/>
        <pc:sldMkLst>
          <pc:docMk/>
          <pc:sldMk cId="642409514" sldId="261"/>
        </pc:sldMkLst>
        <pc:spChg chg="mod">
          <ac:chgData name="Daniel J Geiter" userId="045a7f21-a97c-43e5-a59c-db6ed8d1adc1" providerId="ADAL" clId="{48BB53E0-0E8E-4326-AF7B-707BCC3669FF}" dt="2025-11-03T22:07:50.942" v="8" actId="27636"/>
          <ac:spMkLst>
            <pc:docMk/>
            <pc:sldMk cId="642409514" sldId="261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50.940" v="6" actId="27636"/>
          <ac:spMkLst>
            <pc:docMk/>
            <pc:sldMk cId="642409514" sldId="261"/>
            <ac:spMk id="3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50.933" v="4" actId="27636"/>
          <ac:spMkLst>
            <pc:docMk/>
            <pc:sldMk cId="642409514" sldId="261"/>
            <ac:spMk id="4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50.941" v="7" actId="27636"/>
          <ac:spMkLst>
            <pc:docMk/>
            <pc:sldMk cId="642409514" sldId="261"/>
            <ac:spMk id="5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50.937" v="5" actId="27636"/>
          <ac:spMkLst>
            <pc:docMk/>
            <pc:sldMk cId="642409514" sldId="261"/>
            <ac:spMk id="6" creationId="{00000000-0000-0000-0000-000000000000}"/>
          </ac:spMkLst>
        </pc:spChg>
      </pc:sldChg>
      <pc:sldChg chg="modSp mod">
        <pc:chgData name="Daniel J Geiter" userId="045a7f21-a97c-43e5-a59c-db6ed8d1adc1" providerId="ADAL" clId="{48BB53E0-0E8E-4326-AF7B-707BCC3669FF}" dt="2025-11-03T22:11:25.405" v="34" actId="1076"/>
        <pc:sldMkLst>
          <pc:docMk/>
          <pc:sldMk cId="3191580216" sldId="262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3191580216" sldId="262"/>
            <ac:spMk id="7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11:18.215" v="33" actId="1076"/>
          <ac:spMkLst>
            <pc:docMk/>
            <pc:sldMk cId="3191580216" sldId="262"/>
            <ac:spMk id="8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11:25.405" v="34" actId="1076"/>
          <ac:spMkLst>
            <pc:docMk/>
            <pc:sldMk cId="3191580216" sldId="262"/>
            <ac:spMk id="10" creationId="{00000000-0000-0000-0000-000000000000}"/>
          </ac:spMkLst>
        </pc:spChg>
      </pc:sldChg>
      <pc:sldChg chg="modSp">
        <pc:chgData name="Daniel J Geiter" userId="045a7f21-a97c-43e5-a59c-db6ed8d1adc1" providerId="ADAL" clId="{48BB53E0-0E8E-4326-AF7B-707BCC3669FF}" dt="2025-11-03T22:07:49.728" v="0"/>
        <pc:sldMkLst>
          <pc:docMk/>
          <pc:sldMk cId="2513655848" sldId="264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2513655848" sldId="264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2513655848" sldId="264"/>
            <ac:spMk id="3" creationId="{00000000-0000-0000-0000-000000000000}"/>
          </ac:spMkLst>
        </pc:spChg>
      </pc:sldChg>
      <pc:sldChg chg="modSp">
        <pc:chgData name="Daniel J Geiter" userId="045a7f21-a97c-43e5-a59c-db6ed8d1adc1" providerId="ADAL" clId="{48BB53E0-0E8E-4326-AF7B-707BCC3669FF}" dt="2025-11-03T22:07:49.728" v="0"/>
        <pc:sldMkLst>
          <pc:docMk/>
          <pc:sldMk cId="2059966105" sldId="265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2059966105" sldId="265"/>
            <ac:spMk id="4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2059966105" sldId="265"/>
            <ac:spMk id="5" creationId="{00000000-0000-0000-0000-000000000000}"/>
          </ac:spMkLst>
        </pc:spChg>
      </pc:sldChg>
      <pc:sldChg chg="modSp mod">
        <pc:chgData name="Daniel J Geiter" userId="045a7f21-a97c-43e5-a59c-db6ed8d1adc1" providerId="ADAL" clId="{48BB53E0-0E8E-4326-AF7B-707BCC3669FF}" dt="2025-11-03T22:07:50.973" v="12" actId="27636"/>
        <pc:sldMkLst>
          <pc:docMk/>
          <pc:sldMk cId="861296036" sldId="266"/>
        </pc:sldMkLst>
        <pc:spChg chg="mod">
          <ac:chgData name="Daniel J Geiter" userId="045a7f21-a97c-43e5-a59c-db6ed8d1adc1" providerId="ADAL" clId="{48BB53E0-0E8E-4326-AF7B-707BCC3669FF}" dt="2025-11-03T22:07:50.973" v="12" actId="27636"/>
          <ac:spMkLst>
            <pc:docMk/>
            <pc:sldMk cId="861296036" sldId="266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50.972" v="11" actId="27636"/>
          <ac:spMkLst>
            <pc:docMk/>
            <pc:sldMk cId="861296036" sldId="266"/>
            <ac:spMk id="3" creationId="{00000000-0000-0000-0000-000000000000}"/>
          </ac:spMkLst>
        </pc:spChg>
      </pc:sldChg>
      <pc:sldChg chg="modSp">
        <pc:chgData name="Daniel J Geiter" userId="045a7f21-a97c-43e5-a59c-db6ed8d1adc1" providerId="ADAL" clId="{48BB53E0-0E8E-4326-AF7B-707BCC3669FF}" dt="2025-11-03T22:07:49.728" v="0"/>
        <pc:sldMkLst>
          <pc:docMk/>
          <pc:sldMk cId="1371115685" sldId="267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1371115685" sldId="267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1371115685" sldId="267"/>
            <ac:spMk id="3" creationId="{00000000-0000-0000-0000-000000000000}"/>
          </ac:spMkLst>
        </pc:spChg>
      </pc:sldChg>
      <pc:sldChg chg="modSp">
        <pc:chgData name="Daniel J Geiter" userId="045a7f21-a97c-43e5-a59c-db6ed8d1adc1" providerId="ADAL" clId="{48BB53E0-0E8E-4326-AF7B-707BCC3669FF}" dt="2025-11-03T22:07:49.728" v="0"/>
        <pc:sldMkLst>
          <pc:docMk/>
          <pc:sldMk cId="2222985072" sldId="268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2222985072" sldId="268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2222985072" sldId="268"/>
            <ac:spMk id="3" creationId="{00000000-0000-0000-0000-000000000000}"/>
          </ac:spMkLst>
        </pc:spChg>
      </pc:sldChg>
      <pc:sldChg chg="modSp mod">
        <pc:chgData name="Daniel J Geiter" userId="045a7f21-a97c-43e5-a59c-db6ed8d1adc1" providerId="ADAL" clId="{48BB53E0-0E8E-4326-AF7B-707BCC3669FF}" dt="2025-11-03T22:11:54.077" v="38" actId="1076"/>
        <pc:sldMkLst>
          <pc:docMk/>
          <pc:sldMk cId="3081312029" sldId="272"/>
        </pc:sldMkLst>
        <pc:spChg chg="mod">
          <ac:chgData name="Daniel J Geiter" userId="045a7f21-a97c-43e5-a59c-db6ed8d1adc1" providerId="ADAL" clId="{48BB53E0-0E8E-4326-AF7B-707BCC3669FF}" dt="2025-11-03T22:11:54.077" v="38" actId="1076"/>
          <ac:spMkLst>
            <pc:docMk/>
            <pc:sldMk cId="3081312029" sldId="272"/>
            <ac:spMk id="4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3081312029" sldId="272"/>
            <ac:spMk id="5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11:42.458" v="35" actId="113"/>
          <ac:spMkLst>
            <pc:docMk/>
            <pc:sldMk cId="3081312029" sldId="272"/>
            <ac:spMk id="6" creationId="{00000000-0000-0000-0000-000000000000}"/>
          </ac:spMkLst>
        </pc:spChg>
      </pc:sldChg>
      <pc:sldChg chg="modSp">
        <pc:chgData name="Daniel J Geiter" userId="045a7f21-a97c-43e5-a59c-db6ed8d1adc1" providerId="ADAL" clId="{48BB53E0-0E8E-4326-AF7B-707BCC3669FF}" dt="2025-11-03T22:07:49.728" v="0"/>
        <pc:sldMkLst>
          <pc:docMk/>
          <pc:sldMk cId="4185297490" sldId="273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4185297490" sldId="273"/>
            <ac:spMk id="5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4185297490" sldId="273"/>
            <ac:spMk id="6" creationId="{00000000-0000-0000-0000-000000000000}"/>
          </ac:spMkLst>
        </pc:spChg>
      </pc:sldChg>
      <pc:sldChg chg="modSp">
        <pc:chgData name="Daniel J Geiter" userId="045a7f21-a97c-43e5-a59c-db6ed8d1adc1" providerId="ADAL" clId="{48BB53E0-0E8E-4326-AF7B-707BCC3669FF}" dt="2025-11-03T22:07:49.728" v="0"/>
        <pc:sldMkLst>
          <pc:docMk/>
          <pc:sldMk cId="103734638" sldId="275"/>
        </pc:sldMkLst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103734638" sldId="275"/>
            <ac:spMk id="2" creationId="{00000000-0000-0000-0000-000000000000}"/>
          </ac:spMkLst>
        </pc:spChg>
        <pc:spChg chg="mod">
          <ac:chgData name="Daniel J Geiter" userId="045a7f21-a97c-43e5-a59c-db6ed8d1adc1" providerId="ADAL" clId="{48BB53E0-0E8E-4326-AF7B-707BCC3669FF}" dt="2025-11-03T22:07:49.728" v="0"/>
          <ac:spMkLst>
            <pc:docMk/>
            <pc:sldMk cId="103734638" sldId="275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3EE6E-BF50-4AB5-8ED3-1D1FEE8B9E0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F1014-2B26-4EA4-A52F-CB4FC3D9F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281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Patty to add her story of colleague encounter (National Communication Association). Main point: in a period of punctuated equilibrium, scholars of the same generation may perceive that change is coming</a:t>
            </a:r>
            <a:r>
              <a:rPr lang="en-US" baseline="0" dirty="0"/>
              <a:t> too quickly AND too slowly.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“So, although there are multifaceted practices, engaged scholarship (as engagement as scholarship has come to be called) has evolved as a distinct dimension of the engagement movement and is evolving a distinctive scholarly expression and architecture. It builds on, and yet differs from, traditional scholarship, which is perceived to be disciplinary, homogenous, expert-led, supply driven, hierarchical, peer-reviewed and almost exclusively university-based knowledge generation. Engaged knowledge generation, in contrast, is applied, problem-centered, demand driven, entrepreneurial, network-embedded, and so on.” (</a:t>
            </a:r>
            <a:r>
              <a:rPr lang="en-US" sz="1200" dirty="0" err="1"/>
              <a:t>Sandmann</a:t>
            </a:r>
            <a:r>
              <a:rPr lang="en-US" sz="1200" dirty="0"/>
              <a:t>, 2008)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2F1014-2B26-4EA4-A52F-CB4FC3D9FDB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6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Glassick</a:t>
            </a:r>
            <a:r>
              <a:rPr lang="en-US" dirty="0"/>
              <a:t>, 1997, for the Carnegie</a:t>
            </a:r>
            <a:r>
              <a:rPr lang="en-US" baseline="0" dirty="0"/>
              <a:t> Foundation in the Scholarship of Teaching</a:t>
            </a:r>
            <a:endParaRPr lang="en-US" dirty="0"/>
          </a:p>
          <a:p>
            <a:pPr lvl="8"/>
            <a:r>
              <a:rPr lang="en-US" dirty="0"/>
              <a:t>6 standards of scholarly work</a:t>
            </a:r>
          </a:p>
          <a:p>
            <a:r>
              <a:rPr lang="en-US" dirty="0"/>
              <a:t>1. Does scholar have clear goals?</a:t>
            </a:r>
          </a:p>
          <a:p>
            <a:r>
              <a:rPr lang="en-US" dirty="0"/>
              <a:t>2. Is scholar adequately prepared for the project? (Lit review, expertise, resources)</a:t>
            </a:r>
          </a:p>
          <a:p>
            <a:r>
              <a:rPr lang="en-US" dirty="0"/>
              <a:t>3. Has the scholar chosen appropriate methods? (adaptive to changes?)</a:t>
            </a:r>
          </a:p>
          <a:p>
            <a:r>
              <a:rPr lang="en-US" dirty="0"/>
              <a:t>4. Does the scholar achieve goals? (significant?)</a:t>
            </a:r>
          </a:p>
          <a:p>
            <a:r>
              <a:rPr lang="en-US" dirty="0"/>
              <a:t>5. Is there effective presentation of work?</a:t>
            </a:r>
          </a:p>
          <a:p>
            <a:r>
              <a:rPr lang="en-US" dirty="0"/>
              <a:t>6. Is there reflective critique? (self-evaluation, breadth of evidence?)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2F1014-2B26-4EA4-A52F-CB4FC3D9FDB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082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2F1014-2B26-4EA4-A52F-CB4FC3D9FDB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4945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2F1014-2B26-4EA4-A52F-CB4FC3D9FDB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097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>
            <a:extLst>
              <a:ext uri="{FF2B5EF4-FFF2-40B4-BE49-F238E27FC236}">
                <a16:creationId xmlns:a16="http://schemas.microsoft.com/office/drawing/2014/main" id="{1975621B-1C90-10A1-789B-7D07216A2B7B}"/>
              </a:ext>
            </a:extLst>
          </p:cNvPr>
          <p:cNvSpPr/>
          <p:nvPr/>
        </p:nvSpPr>
        <p:spPr>
          <a:xfrm>
            <a:off x="585439" y="507185"/>
            <a:ext cx="7953607" cy="5414114"/>
          </a:xfrm>
          <a:prstGeom prst="round2DiagRect">
            <a:avLst/>
          </a:prstGeom>
          <a:solidFill>
            <a:srgbClr val="9F081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F88B6-EF0B-EDB8-8874-D1E97A8A9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4"/>
            <a:ext cx="6858000" cy="2306637"/>
          </a:xfrm>
        </p:spPr>
        <p:txBody>
          <a:bodyPr anchor="b"/>
          <a:lstStyle>
            <a:lvl1pPr algn="l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F3DA3C-7870-273E-8CA2-91166DF7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3D91B-CD79-2ED7-4C7A-4B1ACAB7E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83446E-800B-169F-A055-7E7F7209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932B5-BB86-6595-2D56-26B1A66DA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8F55DE-AFA8-B1D8-168E-11244FBB6632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5293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68A3-2751-B940-51DC-F57A3CC81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400">
                <a:solidFill>
                  <a:srgbClr val="9F081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A6F1F7-1359-D878-DA78-CB0BE7BCD4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6"/>
            <a:ext cx="7886700" cy="40366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4B0E91-E911-04FF-AD69-01B4974AB1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3590" cy="365125"/>
          </a:xfrm>
        </p:spPr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6E8393-24F8-5D76-7C71-8995F3F9B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94660" y="6356351"/>
            <a:ext cx="31242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409A71-F4B9-91C2-0F64-84417EE18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25540" y="6356351"/>
            <a:ext cx="194551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A99752-A190-C1E8-3F8C-185D08BBA413}"/>
              </a:ext>
            </a:extLst>
          </p:cNvPr>
          <p:cNvSpPr/>
          <p:nvPr/>
        </p:nvSpPr>
        <p:spPr>
          <a:xfrm>
            <a:off x="8171056" y="6030829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128168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>
            <a:extLst>
              <a:ext uri="{FF2B5EF4-FFF2-40B4-BE49-F238E27FC236}">
                <a16:creationId xmlns:a16="http://schemas.microsoft.com/office/drawing/2014/main" id="{2A45C095-398D-351F-8382-49E15718BC69}"/>
              </a:ext>
            </a:extLst>
          </p:cNvPr>
          <p:cNvSpPr/>
          <p:nvPr/>
        </p:nvSpPr>
        <p:spPr>
          <a:xfrm>
            <a:off x="427347" y="798747"/>
            <a:ext cx="8263055" cy="3295382"/>
          </a:xfrm>
          <a:prstGeom prst="round2DiagRect">
            <a:avLst/>
          </a:prstGeom>
          <a:solidFill>
            <a:srgbClr val="9F081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04747-52C4-A7BB-CF26-F7B8DD570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59841"/>
            <a:ext cx="7886700" cy="2580640"/>
          </a:xfrm>
        </p:spPr>
        <p:txBody>
          <a:bodyPr anchor="b"/>
          <a:lstStyle>
            <a:lvl1pPr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2A98F-799F-5CB8-3C46-9B8D16B6B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241345"/>
            <a:ext cx="7886700" cy="163113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3882-2E39-BC9A-6673-D125150AE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FB262-7ECC-804A-B79B-7C1D96294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A7A37-29D7-6292-04EE-87D385A22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1" y="6356351"/>
            <a:ext cx="1713105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A2B1BA-F4D2-4590-9217-15212F146107}"/>
              </a:ext>
            </a:extLst>
          </p:cNvPr>
          <p:cNvSpPr/>
          <p:nvPr/>
        </p:nvSpPr>
        <p:spPr>
          <a:xfrm>
            <a:off x="8171056" y="6030829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250994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78527-AA15-7ABC-E1F5-F9BB89EF9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9F081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A8043-9713-4483-C69B-9CED1EC4C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6"/>
            <a:ext cx="3886200" cy="4117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E0FC16-6E03-AFF6-9E42-002FD0F0DE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6"/>
            <a:ext cx="3886200" cy="4117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6FFD41-E563-B54C-4E4E-FD84BBE65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8A0A5C-BC67-369B-1F51-7BA07ADF9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DC0E44-9CAA-B959-1C32-72DD9F6F1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07970E-5A30-0643-6581-B815A02AC403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86328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CBA56-9DC0-A1B9-BA8B-DDC7F0AE9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>
                <a:solidFill>
                  <a:srgbClr val="9F081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0746D0-9344-11B2-3902-444D51943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B28E0E-EDD8-7805-887B-3B4529E361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6"/>
            <a:ext cx="3868340" cy="3438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44044E-1C28-8F72-DACC-9E1C0B535F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521F44-2782-3638-81B0-ED2623B8DC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887391" cy="3438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86E81F-74FD-DC99-A82D-2135C4565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6B8BE1-4A09-E817-D463-D076E31AD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76B48D-C9EB-4633-A5F6-BB3E4F564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76C6051-2307-FEEE-C663-8C49E213FDD3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06443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C29E9-E3BD-8CCC-F479-DC8CA604C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9F081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7BE269-AF4F-BBBC-5145-659AFEBA7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75AFC1-5BE1-0C93-9555-BBBC2F625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66AC85-1C7F-B2C0-8BA4-8A066E1B7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C77B68-20ED-68D3-D352-016E7D040DD0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462085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F7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BFB19A-BEF0-9492-9B98-FAD7AA6EA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7945-1DFE-0597-DE43-1537ACC38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1E4435-4562-1336-32E0-6C372FCC8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AED878-89AB-7B82-C1AE-C96944CCDA8B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1283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2EEFF-21E9-7978-D5C2-2E1A9669B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>
                <a:solidFill>
                  <a:srgbClr val="9F081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111FB-3BD4-1384-9CF1-E72F1F575E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1C9B25-1089-7F85-6F2E-38F3870C5E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84400"/>
            <a:ext cx="2949178" cy="3684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7095AB-A77A-83DD-3033-3F7198F20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78C88B-8F71-4468-01D2-488DF60EA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99B868-9E85-2B69-BFF8-F487E71B2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03045E-63CD-4CC9-27A1-CB731D7071DE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040073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>
            <a:extLst>
              <a:ext uri="{FF2B5EF4-FFF2-40B4-BE49-F238E27FC236}">
                <a16:creationId xmlns:a16="http://schemas.microsoft.com/office/drawing/2014/main" id="{80D6A1F5-EBAD-AA4E-B6AE-B6BEF5408318}"/>
              </a:ext>
            </a:extLst>
          </p:cNvPr>
          <p:cNvSpPr/>
          <p:nvPr/>
        </p:nvSpPr>
        <p:spPr>
          <a:xfrm>
            <a:off x="266568" y="334537"/>
            <a:ext cx="4305432" cy="6188928"/>
          </a:xfrm>
          <a:prstGeom prst="round2DiagRect">
            <a:avLst/>
          </a:prstGeom>
          <a:solidFill>
            <a:srgbClr val="9F081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C607D4-4B4B-2FE8-3E4B-EA5262A08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17B5FD-D6BD-87E8-25C8-DEDB0B5BB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5784FF-0898-8F93-7585-0A4F6443EB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80062"/>
            <a:ext cx="2949178" cy="3688925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725DC-5AD5-3E8A-E9D5-A162F4150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40C740-C197-CDEC-94B2-EA6FC17C4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CB926-D365-E1EC-017A-5E406A950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6B2567-9839-E239-8715-D10807E6859A}"/>
              </a:ext>
            </a:extLst>
          </p:cNvPr>
          <p:cNvSpPr/>
          <p:nvPr/>
        </p:nvSpPr>
        <p:spPr>
          <a:xfrm>
            <a:off x="8171056" y="6030829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993547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path with white flowers on trees&#10;&#10;AI-generated content may be incorrect.">
            <a:extLst>
              <a:ext uri="{FF2B5EF4-FFF2-40B4-BE49-F238E27FC236}">
                <a16:creationId xmlns:a16="http://schemas.microsoft.com/office/drawing/2014/main" id="{4D2EF6E8-EDA1-316E-9061-18B5A82D4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580" y="-963798"/>
            <a:ext cx="9277167" cy="8241910"/>
          </a:xfrm>
          <a:prstGeom prst="rect">
            <a:avLst/>
          </a:prstGeom>
        </p:spPr>
      </p:pic>
      <p:sp>
        <p:nvSpPr>
          <p:cNvPr id="7" name="Round Diagonal Corner Rectangle 6">
            <a:extLst>
              <a:ext uri="{FF2B5EF4-FFF2-40B4-BE49-F238E27FC236}">
                <a16:creationId xmlns:a16="http://schemas.microsoft.com/office/drawing/2014/main" id="{13ED5CFD-96D0-8BC3-1F27-7794671AC4E8}"/>
              </a:ext>
            </a:extLst>
          </p:cNvPr>
          <p:cNvSpPr/>
          <p:nvPr/>
        </p:nvSpPr>
        <p:spPr>
          <a:xfrm>
            <a:off x="876300" y="2275841"/>
            <a:ext cx="7391400" cy="1838959"/>
          </a:xfrm>
          <a:prstGeom prst="round2DiagRect">
            <a:avLst/>
          </a:prstGeom>
          <a:solidFill>
            <a:srgbClr val="9F081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05C53-02A7-E5F0-9E41-EFAEF6FD2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140" y="2509521"/>
            <a:ext cx="6903720" cy="1351280"/>
          </a:xfrm>
        </p:spPr>
        <p:txBody>
          <a:bodyPr>
            <a:normAutofit/>
          </a:bodyPr>
          <a:lstStyle>
            <a:lvl1pPr algn="ct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EBC50D-99A6-4671-6AA4-EA7661B09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5A4DE2-1A99-847B-1F85-EF3A0F528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D8BC2B-B9BE-AB25-8DAA-F78EB9981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FA8839-89AF-1873-973C-0D3BC9EADA2F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169547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rgbClr val="F7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66D96-48A0-D0F3-2D57-0DF2CA518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074" y="963169"/>
            <a:ext cx="4894326" cy="4840224"/>
          </a:xfrm>
        </p:spPr>
        <p:txBody>
          <a:bodyPr>
            <a:normAutofit/>
          </a:bodyPr>
          <a:lstStyle>
            <a:lvl1pPr>
              <a:defRPr sz="4500">
                <a:solidFill>
                  <a:srgbClr val="9F081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FC9687-6FC2-F0D4-A84C-6456859F66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2930" y="6356351"/>
            <a:ext cx="2057400" cy="365125"/>
          </a:xfrm>
        </p:spPr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A8DFD-3DC6-87D3-7BE8-43A2F015E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95CB85-DD22-0EB2-E986-00C73842A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39465A-75D8-5A1A-5981-59247984692D}"/>
              </a:ext>
            </a:extLst>
          </p:cNvPr>
          <p:cNvSpPr/>
          <p:nvPr/>
        </p:nvSpPr>
        <p:spPr>
          <a:xfrm>
            <a:off x="8171056" y="6032811"/>
            <a:ext cx="359627" cy="4795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8990095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rgbClr val="9F08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9E3B1-C23B-819B-A688-5C1F134D5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84738"/>
            <a:ext cx="4884127" cy="4867423"/>
          </a:xfrm>
          <a:noFill/>
        </p:spPr>
        <p:txBody>
          <a:bodyPr>
            <a:noAutofit/>
          </a:bodyPr>
          <a:lstStyle>
            <a:lvl1pPr>
              <a:defRPr sz="4500">
                <a:solidFill>
                  <a:srgbClr val="F7F8F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6F97B6-C52B-9F31-D662-1C835F683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D08EB2-6619-405E-982E-DC69FB249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A3D370-5884-05D4-4A2B-71CCB1688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1713106" cy="365125"/>
          </a:xfrm>
        </p:spPr>
        <p:txBody>
          <a:bodyPr/>
          <a:lstStyle/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A white lines on a black background&#10;&#10;AI-generated content may be incorrect.">
            <a:extLst>
              <a:ext uri="{FF2B5EF4-FFF2-40B4-BE49-F238E27FC236}">
                <a16:creationId xmlns:a16="http://schemas.microsoft.com/office/drawing/2014/main" id="{8BB4DDAD-7699-5AD7-1137-E388DDAF6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1056" y="6047059"/>
            <a:ext cx="359627" cy="47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02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8AEDEB-F61F-2DFC-97AD-FED3BA76F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C5E22-9C9B-3FEE-8DF4-A4DACF893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DF671-CB02-5505-1AD2-ED83CDE42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A61C56-786F-4B1F-BA75-529FA330A66D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113F8A-3D23-39D3-901C-ABB6523274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AED93A-7B75-6890-CFA0-E36058D7BB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D937DE-19F2-40BD-A6F3-591428B961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620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1"/>
          </a:solidFill>
          <a:latin typeface="Gotham Narrow Bold" pitchFamily="2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Gotham Narrow Book" pitchFamily="2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950" b="0" i="0" kern="1200">
          <a:solidFill>
            <a:schemeClr val="tx1"/>
          </a:solidFill>
          <a:latin typeface="Gotham Narrow Book" pitchFamily="2" charset="0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50" b="0" i="0" kern="1200">
          <a:solidFill>
            <a:schemeClr val="tx1"/>
          </a:solidFill>
          <a:latin typeface="Gotham Narrow Book" pitchFamily="2" charset="0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Gotham Narrow Book" pitchFamily="2" charset="0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Gotham Narrow Book" pitchFamily="2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Community Engaged Scholarship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981200"/>
          </a:xfrm>
        </p:spPr>
        <p:txBody>
          <a:bodyPr>
            <a:normAutofit/>
          </a:bodyPr>
          <a:lstStyle/>
          <a:p>
            <a:r>
              <a:rPr lang="en-US" dirty="0"/>
              <a:t>The Basics</a:t>
            </a:r>
          </a:p>
          <a:p>
            <a:endParaRPr lang="en-US" dirty="0"/>
          </a:p>
          <a:p>
            <a:r>
              <a:rPr lang="en-US" sz="1600" dirty="0"/>
              <a:t>Patricia Lucero Chantrill, Professor of </a:t>
            </a:r>
            <a:r>
              <a:rPr lang="en-US" sz="1600" dirty="0" err="1"/>
              <a:t>Communitcation</a:t>
            </a:r>
            <a:r>
              <a:rPr lang="en-US" sz="1600" dirty="0"/>
              <a:t>, Eastern Washington University</a:t>
            </a:r>
          </a:p>
          <a:p>
            <a:r>
              <a:rPr lang="en-US" sz="1600" dirty="0"/>
              <a:t>Ross Brooke Watts, Director of the </a:t>
            </a:r>
            <a:r>
              <a:rPr lang="en-US" sz="1600" dirty="0" err="1"/>
              <a:t>Dornsife</a:t>
            </a:r>
            <a:r>
              <a:rPr lang="en-US" sz="1600" dirty="0"/>
              <a:t> Center for Community Engagement, Whitworth University</a:t>
            </a:r>
          </a:p>
        </p:txBody>
      </p:sp>
    </p:spTree>
    <p:extLst>
      <p:ext uri="{BB962C8B-B14F-4D97-AF65-F5344CB8AC3E}">
        <p14:creationId xmlns:p14="http://schemas.microsoft.com/office/powerpoint/2010/main" val="2426309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Session goals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6280150"/>
          </a:xfrm>
        </p:spPr>
        <p:txBody>
          <a:bodyPr>
            <a:normAutofit/>
          </a:bodyPr>
          <a:lstStyle/>
          <a:p>
            <a:r>
              <a:rPr lang="en-US" dirty="0"/>
              <a:t>To place CES in the context of a larger body of literature examining how universities and communities interact</a:t>
            </a:r>
          </a:p>
          <a:p>
            <a:r>
              <a:rPr lang="en-US" dirty="0"/>
              <a:t>To review some of the better known definitions of CES</a:t>
            </a:r>
          </a:p>
          <a:p>
            <a:r>
              <a:rPr lang="en-US" dirty="0"/>
              <a:t>To appreciate the terminological messiness of CES</a:t>
            </a:r>
          </a:p>
          <a:p>
            <a:r>
              <a:rPr lang="en-US" dirty="0"/>
              <a:t>To apply the terms of CES to your own work in the community</a:t>
            </a:r>
          </a:p>
          <a:p>
            <a:r>
              <a:rPr lang="en-US" dirty="0"/>
              <a:t>To identify elements of CES (and obstacles to them) in faculty stories</a:t>
            </a:r>
          </a:p>
        </p:txBody>
      </p:sp>
    </p:spTree>
    <p:extLst>
      <p:ext uri="{BB962C8B-B14F-4D97-AF65-F5344CB8AC3E}">
        <p14:creationId xmlns:p14="http://schemas.microsoft.com/office/powerpoint/2010/main" val="178590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CES as a field of inquiry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Lorilee</a:t>
            </a:r>
            <a:r>
              <a:rPr lang="en-US" dirty="0"/>
              <a:t> </a:t>
            </a:r>
            <a:r>
              <a:rPr lang="en-US" dirty="0" err="1"/>
              <a:t>Sandmann</a:t>
            </a:r>
            <a:r>
              <a:rPr lang="en-US" dirty="0"/>
              <a:t> and “Punctuated Equilibrium”</a:t>
            </a:r>
          </a:p>
        </p:txBody>
      </p:sp>
    </p:spTree>
    <p:extLst>
      <p:ext uri="{BB962C8B-B14F-4D97-AF65-F5344CB8AC3E}">
        <p14:creationId xmlns:p14="http://schemas.microsoft.com/office/powerpoint/2010/main" val="4155547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772886"/>
            <a:ext cx="2949178" cy="1600200"/>
          </a:xfrm>
        </p:spPr>
        <p:txBody>
          <a:bodyPr>
            <a:normAutofit fontScale="90000"/>
          </a:bodyPr>
          <a:lstStyle/>
          <a:p>
            <a:r>
              <a:rPr lang="en-US" dirty="0"/>
              <a:t>What does evolutionary biology have to do with my academic work in the community?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4" r="2624"/>
          <a:stretch>
            <a:fillRect/>
          </a:stretch>
        </p:blipFill>
        <p:spPr>
          <a:xfrm>
            <a:off x="4800600" y="762000"/>
            <a:ext cx="4056160" cy="427037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743200"/>
            <a:ext cx="2949178" cy="1600200"/>
          </a:xfrm>
        </p:spPr>
        <p:txBody>
          <a:bodyPr>
            <a:normAutofit/>
          </a:bodyPr>
          <a:lstStyle/>
          <a:p>
            <a:r>
              <a:rPr lang="en-US" dirty="0" err="1"/>
              <a:t>Eldredge</a:t>
            </a:r>
            <a:r>
              <a:rPr lang="en-US" dirty="0"/>
              <a:t> and Gould (1972) explained the radical transformations in speciation following long periods of continuity</a:t>
            </a:r>
          </a:p>
          <a:p>
            <a:endParaRPr lang="en-US" dirty="0"/>
          </a:p>
          <a:p>
            <a:r>
              <a:rPr lang="en-US" dirty="0" err="1"/>
              <a:t>Sandmann</a:t>
            </a:r>
            <a:r>
              <a:rPr lang="en-US" dirty="0"/>
              <a:t> (2008) applies term to scholarly writing on engagement</a:t>
            </a:r>
          </a:p>
        </p:txBody>
      </p:sp>
    </p:spTree>
    <p:extLst>
      <p:ext uri="{BB962C8B-B14F-4D97-AF65-F5344CB8AC3E}">
        <p14:creationId xmlns:p14="http://schemas.microsoft.com/office/powerpoint/2010/main" val="79609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Punctuations in writing on engagement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1. Defining engagement (1990s)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Follow up to Boyer (1990)</a:t>
            </a:r>
          </a:p>
          <a:p>
            <a:r>
              <a:rPr lang="en-US" dirty="0"/>
              <a:t>Effort to differentiate engagement from outreach or public service</a:t>
            </a:r>
          </a:p>
          <a:p>
            <a:r>
              <a:rPr lang="en-US" dirty="0"/>
              <a:t>Bidirectional interaction</a:t>
            </a:r>
          </a:p>
          <a:p>
            <a:r>
              <a:rPr lang="en-US" dirty="0"/>
              <a:t>Integration of teaching and research with a public mission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270375" cy="639762"/>
          </a:xfrm>
        </p:spPr>
        <p:txBody>
          <a:bodyPr>
            <a:normAutofit/>
          </a:bodyPr>
          <a:lstStyle/>
          <a:p>
            <a:r>
              <a:rPr lang="en-US" dirty="0"/>
              <a:t>2. Deploying engagement (2000s)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Applying engagement through instruction and/or research</a:t>
            </a:r>
          </a:p>
          <a:p>
            <a:r>
              <a:rPr lang="en-US" dirty="0"/>
              <a:t>Descriptive works such as case studies and benefits analyses</a:t>
            </a:r>
          </a:p>
          <a:p>
            <a:r>
              <a:rPr lang="en-US" dirty="0"/>
              <a:t>Reciprocity present</a:t>
            </a:r>
          </a:p>
          <a:p>
            <a:r>
              <a:rPr lang="en-US" dirty="0"/>
              <a:t>Knowledge generation is public participation lacking</a:t>
            </a:r>
          </a:p>
        </p:txBody>
      </p:sp>
    </p:spTree>
    <p:extLst>
      <p:ext uri="{BB962C8B-B14F-4D97-AF65-F5344CB8AC3E}">
        <p14:creationId xmlns:p14="http://schemas.microsoft.com/office/powerpoint/2010/main" val="64240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 build="p"/>
      <p:bldP spid="5" grpId="0" build="p"/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Punctuations, continued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29048" y="1343480"/>
            <a:ext cx="3868340" cy="823912"/>
          </a:xfrm>
        </p:spPr>
        <p:txBody>
          <a:bodyPr>
            <a:normAutofit/>
          </a:bodyPr>
          <a:lstStyle/>
          <a:p>
            <a:r>
              <a:rPr lang="en-US" dirty="0"/>
              <a:t>3. Engagement as scholarship (2000s – present)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040188" cy="4225925"/>
          </a:xfrm>
        </p:spPr>
        <p:txBody>
          <a:bodyPr>
            <a:normAutofit/>
          </a:bodyPr>
          <a:lstStyle/>
          <a:p>
            <a:r>
              <a:rPr lang="en-US" dirty="0"/>
              <a:t>Writing on engagement work as scholarship related to institutional context</a:t>
            </a:r>
          </a:p>
          <a:p>
            <a:pPr lvl="1"/>
            <a:r>
              <a:rPr lang="en-US" dirty="0"/>
              <a:t>Integration, research and application</a:t>
            </a:r>
          </a:p>
          <a:p>
            <a:r>
              <a:rPr lang="en-US" dirty="0"/>
              <a:t>Writing that articulates qualitative features of scholarship that apply to engagement work</a:t>
            </a:r>
          </a:p>
          <a:p>
            <a:pPr lvl="1"/>
            <a:r>
              <a:rPr lang="en-US" dirty="0"/>
              <a:t>Improving quality of scholarship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677682" y="1343480"/>
            <a:ext cx="3887391" cy="823912"/>
          </a:xfrm>
        </p:spPr>
        <p:txBody>
          <a:bodyPr>
            <a:normAutofit/>
          </a:bodyPr>
          <a:lstStyle/>
          <a:p>
            <a:r>
              <a:rPr lang="en-US" dirty="0"/>
              <a:t>4. Engagement institutionalized (2000 – present)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270375" cy="3951288"/>
          </a:xfrm>
        </p:spPr>
        <p:txBody>
          <a:bodyPr/>
          <a:lstStyle/>
          <a:p>
            <a:r>
              <a:rPr lang="en-US" dirty="0"/>
              <a:t>Writing that examine institutional barriers to a new scholarship</a:t>
            </a:r>
          </a:p>
        </p:txBody>
      </p:sp>
    </p:spTree>
    <p:extLst>
      <p:ext uri="{BB962C8B-B14F-4D97-AF65-F5344CB8AC3E}">
        <p14:creationId xmlns:p14="http://schemas.microsoft.com/office/powerpoint/2010/main" val="319158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uiExpand="1" build="p"/>
      <p:bldP spid="10" grpId="0" build="p"/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Definitions of CES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655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Useful articulations from the ‘90s and ‘00s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Ernest Lynton, 1995</a:t>
            </a:r>
          </a:p>
          <a:p>
            <a:pPr lvl="1"/>
            <a:r>
              <a:rPr lang="en-US" dirty="0"/>
              <a:t>AAHE publication</a:t>
            </a:r>
          </a:p>
          <a:p>
            <a:r>
              <a:rPr lang="en-US" dirty="0"/>
              <a:t>National Review Board for the Scholarship of Engagement, 2005</a:t>
            </a:r>
          </a:p>
          <a:p>
            <a:r>
              <a:rPr lang="en-US" dirty="0"/>
              <a:t>Jeffrey Howard, 2007</a:t>
            </a:r>
          </a:p>
          <a:p>
            <a:pPr lvl="1"/>
            <a:r>
              <a:rPr lang="en-US" dirty="0"/>
              <a:t>Campus Compact publication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96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Lynton, 1995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Making the Case for Professional Service</a:t>
            </a:r>
          </a:p>
          <a:p>
            <a:r>
              <a:rPr lang="en-US" dirty="0"/>
              <a:t>Effort to distinguish CES from </a:t>
            </a:r>
          </a:p>
          <a:p>
            <a:pPr lvl="1"/>
            <a:r>
              <a:rPr lang="en-US" dirty="0"/>
              <a:t>Institutional citizenship (committee work, etc.)</a:t>
            </a:r>
          </a:p>
          <a:p>
            <a:pPr lvl="1"/>
            <a:r>
              <a:rPr lang="en-US" dirty="0"/>
              <a:t>Disciplinary citizenship (peer-review, journal work, etc.)</a:t>
            </a:r>
          </a:p>
          <a:p>
            <a:pPr lvl="1"/>
            <a:r>
              <a:rPr lang="en-US" dirty="0"/>
              <a:t>Civic contributions (public office, philanthropy, volunteering)</a:t>
            </a:r>
          </a:p>
          <a:p>
            <a:r>
              <a:rPr lang="en-US" dirty="0"/>
              <a:t>“Insistence on professional expertise [in course of engagement] sufficiently distinguishes” CES (p. 18)</a:t>
            </a:r>
          </a:p>
        </p:txBody>
      </p:sp>
    </p:spTree>
    <p:extLst>
      <p:ext uri="{BB962C8B-B14F-4D97-AF65-F5344CB8AC3E}">
        <p14:creationId xmlns:p14="http://schemas.microsoft.com/office/powerpoint/2010/main" val="86129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Lynton’s Features of 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The scholar learns something (discovery/originality/absence of SOP)</a:t>
            </a:r>
          </a:p>
          <a:p>
            <a:r>
              <a:rPr lang="en-US" dirty="0"/>
              <a:t>2. Knowledge advances base of discipline</a:t>
            </a:r>
          </a:p>
          <a:p>
            <a:r>
              <a:rPr lang="en-US" dirty="0"/>
              <a:t>3. Scholarly activity is responsive and adaptive</a:t>
            </a:r>
          </a:p>
          <a:p>
            <a:r>
              <a:rPr lang="en-US" dirty="0"/>
              <a:t>4. Reasoned choice of goals reflecting agreement with client</a:t>
            </a:r>
          </a:p>
          <a:p>
            <a:r>
              <a:rPr lang="en-US" dirty="0"/>
              <a:t>5. Methods chosen appropriate to scope of work and context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888" y="1828800"/>
            <a:ext cx="6456224" cy="385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11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More Lynton (1995)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6. Scholar undertakes reflection (observing, assessing, making adjustments)</a:t>
            </a:r>
          </a:p>
          <a:p>
            <a:r>
              <a:rPr lang="en-US" dirty="0"/>
              <a:t>7. Reflection generates outcomes (results, inferences, new insights that can be generalized)</a:t>
            </a:r>
          </a:p>
          <a:p>
            <a:r>
              <a:rPr lang="en-US" dirty="0"/>
              <a:t>8. Outcomes can be shared with colleagues formally or informally (community)</a:t>
            </a:r>
          </a:p>
        </p:txBody>
      </p:sp>
    </p:spTree>
    <p:extLst>
      <p:ext uri="{BB962C8B-B14F-4D97-AF65-F5344CB8AC3E}">
        <p14:creationId xmlns:p14="http://schemas.microsoft.com/office/powerpoint/2010/main" val="222298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300" dirty="0"/>
              <a:t>National Review Board on Sch. </a:t>
            </a:r>
            <a:r>
              <a:rPr lang="en-US" sz="3300"/>
              <a:t>of Engagement</a:t>
            </a:r>
            <a:endParaRPr lang="en-US" sz="3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102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endParaRPr lang="en-US" sz="1400" dirty="0"/>
          </a:p>
          <a:p>
            <a:endParaRPr lang="en-US" sz="1400" dirty="0"/>
          </a:p>
          <a:p>
            <a:pPr marL="0" indent="0">
              <a:buNone/>
            </a:pPr>
            <a:r>
              <a:rPr lang="en-US" sz="1400" b="1" dirty="0"/>
              <a:t>Goals/Questions</a:t>
            </a:r>
            <a:br>
              <a:rPr lang="en-US" sz="1400" dirty="0"/>
            </a:br>
            <a:r>
              <a:rPr lang="en-US" sz="1400" dirty="0"/>
              <a:t>Does the scholar state the basic purpose of the work and its value </a:t>
            </a:r>
            <a:r>
              <a:rPr lang="en-US" sz="1400" b="1" i="1" u="sng" dirty="0"/>
              <a:t>for public good</a:t>
            </a:r>
            <a:r>
              <a:rPr lang="en-US" sz="1400" dirty="0"/>
              <a:t>?</a:t>
            </a:r>
          </a:p>
          <a:p>
            <a:r>
              <a:rPr lang="en-US" sz="1400" dirty="0"/>
              <a:t>Is there an "academic fit" with the scholar's role, departmental and university mission?</a:t>
            </a:r>
          </a:p>
          <a:p>
            <a:r>
              <a:rPr lang="en-US" sz="1400" dirty="0"/>
              <a:t>Does the scholar define objectives that are realistic and achievable?</a:t>
            </a:r>
          </a:p>
          <a:p>
            <a:r>
              <a:rPr lang="en-US" sz="1400" dirty="0"/>
              <a:t>Does the scholar identify intellectual and significant questions in the discipline </a:t>
            </a:r>
            <a:r>
              <a:rPr lang="en-US" sz="1400" b="1" i="1" u="sng" dirty="0"/>
              <a:t>and in the community</a:t>
            </a:r>
            <a:r>
              <a:rPr lang="en-US" sz="1400" dirty="0"/>
              <a:t>?</a:t>
            </a:r>
          </a:p>
          <a:p>
            <a:pPr marL="0" indent="0">
              <a:buNone/>
            </a:pPr>
            <a:br>
              <a:rPr lang="en-US" sz="1400" dirty="0"/>
            </a:br>
            <a:br>
              <a:rPr lang="en-US" sz="1400" dirty="0"/>
            </a:br>
            <a:r>
              <a:rPr lang="en-US" sz="1400" b="1" dirty="0"/>
              <a:t>Context of theory, literature, "best practices"</a:t>
            </a:r>
            <a:br>
              <a:rPr lang="en-US" sz="1400" dirty="0"/>
            </a:br>
            <a:r>
              <a:rPr lang="en-US" sz="1400" dirty="0"/>
              <a:t>Does the scholar show an understanding of relevant existing scholarship?</a:t>
            </a:r>
          </a:p>
          <a:p>
            <a:r>
              <a:rPr lang="en-US" sz="1400" b="1" i="1" u="sng" dirty="0"/>
              <a:t>Does the scholar bring the necessary skills to the collaboration</a:t>
            </a:r>
            <a:r>
              <a:rPr lang="en-US" sz="1400" dirty="0"/>
              <a:t>?</a:t>
            </a:r>
          </a:p>
          <a:p>
            <a:r>
              <a:rPr lang="en-US" sz="1400" dirty="0"/>
              <a:t>Does the scholar make significant contributions to the work?</a:t>
            </a:r>
          </a:p>
          <a:p>
            <a:r>
              <a:rPr lang="en-US" sz="1400" dirty="0"/>
              <a:t>Is the work intellectually compelling?</a:t>
            </a:r>
          </a:p>
          <a:p>
            <a:pPr marL="0" indent="0">
              <a:buNone/>
            </a:pPr>
            <a:br>
              <a:rPr lang="en-US" sz="1400" dirty="0"/>
            </a:br>
            <a:r>
              <a:rPr lang="en-US" sz="1400" b="1" dirty="0"/>
              <a:t>Methods</a:t>
            </a:r>
            <a:br>
              <a:rPr lang="en-US" sz="1400" dirty="0"/>
            </a:br>
            <a:r>
              <a:rPr lang="en-US" sz="1400" dirty="0"/>
              <a:t>Does the scholar use methods appropriate to the goals, questions and context of the work?</a:t>
            </a:r>
          </a:p>
          <a:p>
            <a:r>
              <a:rPr lang="en-US" sz="1400" dirty="0"/>
              <a:t>Does the scholar describe rationale for election of methods in relation to context and issue?</a:t>
            </a:r>
          </a:p>
          <a:p>
            <a:r>
              <a:rPr lang="en-US" sz="1400" dirty="0"/>
              <a:t>Does the scholar apply effectively the methods selected?</a:t>
            </a:r>
          </a:p>
          <a:p>
            <a:r>
              <a:rPr lang="en-US" sz="1400" dirty="0"/>
              <a:t>Does the scholar modify procedures in response to changing circumstances?</a:t>
            </a:r>
          </a:p>
          <a:p>
            <a:pPr marL="0" indent="0">
              <a:buNone/>
            </a:pPr>
            <a:br>
              <a:rPr lang="en-US" sz="1400" dirty="0"/>
            </a:br>
            <a:br>
              <a:rPr lang="en-US" sz="1400" dirty="0"/>
            </a:b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588172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-9258"/>
            <a:ext cx="8229600" cy="1143000"/>
          </a:xfrm>
        </p:spPr>
        <p:txBody>
          <a:bodyPr/>
          <a:lstStyle/>
          <a:p>
            <a:r>
              <a:rPr lang="en-US" dirty="0"/>
              <a:t>More National Review Board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0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b="1" dirty="0"/>
              <a:t>Results</a:t>
            </a:r>
            <a:endParaRPr lang="en-US" sz="1400" dirty="0"/>
          </a:p>
          <a:p>
            <a:r>
              <a:rPr lang="en-US" sz="1400" dirty="0"/>
              <a:t>Does the scholar achieve the goals?</a:t>
            </a:r>
          </a:p>
          <a:p>
            <a:r>
              <a:rPr lang="en-US" sz="1400" dirty="0"/>
              <a:t>Does the scholar's work add consequentially to the discipline </a:t>
            </a:r>
            <a:r>
              <a:rPr lang="en-US" sz="1400" b="1" i="1" u="sng" dirty="0"/>
              <a:t>and to the community</a:t>
            </a:r>
            <a:r>
              <a:rPr lang="en-US" sz="1400" dirty="0"/>
              <a:t>?</a:t>
            </a:r>
          </a:p>
          <a:p>
            <a:r>
              <a:rPr lang="en-US" sz="1400" dirty="0"/>
              <a:t>Does the scholar's work open additional areas for further exploration and collaboration?</a:t>
            </a:r>
          </a:p>
          <a:p>
            <a:r>
              <a:rPr lang="en-US" sz="1400" dirty="0"/>
              <a:t>Does the scholar's work achieve impact or change? Are those outcomes evaluated and by whom?</a:t>
            </a:r>
          </a:p>
          <a:p>
            <a:r>
              <a:rPr lang="en-US" sz="1400" dirty="0"/>
              <a:t>Does the scholar's work make a contribution consistent with the purpose and target of the work over a period of time?</a:t>
            </a:r>
          </a:p>
          <a:p>
            <a:br>
              <a:rPr lang="en-US" sz="1400" dirty="0"/>
            </a:br>
            <a:br>
              <a:rPr lang="en-US" sz="1400" dirty="0"/>
            </a:br>
            <a:r>
              <a:rPr lang="en-US" sz="1400" b="1" dirty="0"/>
              <a:t>Communication/Dissemination</a:t>
            </a:r>
            <a:endParaRPr lang="en-US" sz="1400" dirty="0"/>
          </a:p>
          <a:p>
            <a:r>
              <a:rPr lang="en-US" sz="1400" dirty="0"/>
              <a:t>Does the scholar use a suitable styles and effective organization to present the work?</a:t>
            </a:r>
          </a:p>
          <a:p>
            <a:r>
              <a:rPr lang="en-US" sz="1400" dirty="0"/>
              <a:t>Does the scholar communicate/disseminate to appropriate academic </a:t>
            </a:r>
            <a:r>
              <a:rPr lang="en-US" sz="1400" b="1" i="1" u="sng" dirty="0"/>
              <a:t>and public audiences </a:t>
            </a:r>
            <a:r>
              <a:rPr lang="en-US" sz="1400" dirty="0"/>
              <a:t>consistent with the mission of the institution?</a:t>
            </a:r>
          </a:p>
          <a:p>
            <a:r>
              <a:rPr lang="en-US" sz="1400" dirty="0"/>
              <a:t>Does the scholar use appropriate forums for communicating work to the intended audience?</a:t>
            </a:r>
          </a:p>
          <a:p>
            <a:r>
              <a:rPr lang="en-US" sz="1400" dirty="0"/>
              <a:t>Does the scholar present information with clarity and integrity?</a:t>
            </a:r>
          </a:p>
          <a:p>
            <a:pPr marL="0" indent="0">
              <a:buNone/>
            </a:pPr>
            <a:br>
              <a:rPr lang="en-US" sz="1400" dirty="0"/>
            </a:br>
            <a:r>
              <a:rPr lang="en-US" sz="1400" b="1" dirty="0"/>
              <a:t>Reflective Critique</a:t>
            </a:r>
            <a:endParaRPr lang="en-US" sz="1400" dirty="0"/>
          </a:p>
          <a:p>
            <a:r>
              <a:rPr lang="en-US" sz="1400" dirty="0"/>
              <a:t>Does the scholar critically evaluate the work?</a:t>
            </a:r>
          </a:p>
          <a:p>
            <a:r>
              <a:rPr lang="en-US" sz="1400" dirty="0"/>
              <a:t>What are the sources of evidence informing the critique?</a:t>
            </a:r>
          </a:p>
          <a:p>
            <a:r>
              <a:rPr lang="en-US" sz="1400" dirty="0"/>
              <a:t>Does the scholar bring an appropriate breadth of evidence to the critique?</a:t>
            </a:r>
          </a:p>
          <a:p>
            <a:r>
              <a:rPr lang="en-US" sz="1400" b="1" i="1" u="sng" dirty="0"/>
              <a:t>In what way has the community perspective informed the critique?</a:t>
            </a:r>
          </a:p>
          <a:p>
            <a:r>
              <a:rPr lang="en-US" sz="1400" dirty="0"/>
              <a:t>Does the scholar use evaluation to learn from the work and to direct future work?</a:t>
            </a:r>
          </a:p>
          <a:p>
            <a:r>
              <a:rPr lang="en-US" sz="1400" dirty="0"/>
              <a:t>Is the scholar involved in a local, state and national dialogue related to the work?</a:t>
            </a:r>
          </a:p>
          <a:p>
            <a:endParaRPr lang="en-US" sz="1400" dirty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759022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6225" y="549729"/>
            <a:ext cx="2949178" cy="812864"/>
          </a:xfrm>
        </p:spPr>
        <p:txBody>
          <a:bodyPr/>
          <a:lstStyle/>
          <a:p>
            <a:r>
              <a:rPr lang="en-US" dirty="0"/>
              <a:t>Howard, 2007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2438399" cy="4691063"/>
          </a:xfrm>
        </p:spPr>
        <p:txBody>
          <a:bodyPr/>
          <a:lstStyle/>
          <a:p>
            <a:r>
              <a:rPr lang="en-US" dirty="0"/>
              <a:t>An effort to simply the explanation of CES</a:t>
            </a:r>
          </a:p>
          <a:p>
            <a:endParaRPr lang="en-US" dirty="0"/>
          </a:p>
          <a:p>
            <a:r>
              <a:rPr lang="en-US" dirty="0"/>
              <a:t>An effort to distinguish CES from other types of service</a:t>
            </a:r>
          </a:p>
          <a:p>
            <a:endParaRPr lang="en-US" dirty="0"/>
          </a:p>
          <a:p>
            <a:r>
              <a:rPr lang="en-US" dirty="0"/>
              <a:t>What purposes, products and processes serve as evidence of scholarship?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28600"/>
            <a:ext cx="5743575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52400"/>
            <a:ext cx="6219825" cy="64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76199"/>
            <a:ext cx="6219825" cy="65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131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Patricia Lucero Chantrill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Applying the criteria of Lynton, the National Review Board and Howard to public scholarship.</a:t>
            </a:r>
          </a:p>
        </p:txBody>
      </p:sp>
    </p:spTree>
    <p:extLst>
      <p:ext uri="{BB962C8B-B14F-4D97-AF65-F5344CB8AC3E}">
        <p14:creationId xmlns:p14="http://schemas.microsoft.com/office/powerpoint/2010/main" val="1037346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exercise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Apply the criteria of Lynton, the National Review Board </a:t>
            </a:r>
            <a:r>
              <a:rPr lang="en-US"/>
              <a:t>or Howard </a:t>
            </a:r>
            <a:r>
              <a:rPr lang="en-US" dirty="0"/>
              <a:t>to your own work in the community</a:t>
            </a:r>
          </a:p>
        </p:txBody>
      </p:sp>
    </p:spTree>
    <p:extLst>
      <p:ext uri="{BB962C8B-B14F-4D97-AF65-F5344CB8AC3E}">
        <p14:creationId xmlns:p14="http://schemas.microsoft.com/office/powerpoint/2010/main" val="4185297490"/>
      </p:ext>
    </p:extLst>
  </p:cSld>
  <p:clrMapOvr>
    <a:masterClrMapping/>
  </p:clrMapOvr>
</p:sld>
</file>

<file path=ppt/theme/theme1.xml><?xml version="1.0" encoding="utf-8"?>
<a:theme xmlns:a="http://schemas.openxmlformats.org/drawingml/2006/main" name="whitworth-powerpoint-template (1)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70FB242D-BF15-A649-A122-C386B565E954}" vid="{9EBDCCEF-A31E-1B4B-97C4-27AB9FD69A5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C4A08AB74C6E48B24289350716E6CF" ma:contentTypeVersion="23" ma:contentTypeDescription="Create a new document." ma:contentTypeScope="" ma:versionID="435a61f48c8f304b6c2e2b43d67b5f9d">
  <xsd:schema xmlns:xsd="http://www.w3.org/2001/XMLSchema" xmlns:xs="http://www.w3.org/2001/XMLSchema" xmlns:p="http://schemas.microsoft.com/office/2006/metadata/properties" xmlns:ns1="http://schemas.microsoft.com/sharepoint/v3" xmlns:ns2="c9bb1014-7350-4cdf-8af9-85b394c1d376" xmlns:ns3="4f478a7a-a932-4719-addd-0d3eb600e4ba" targetNamespace="http://schemas.microsoft.com/office/2006/metadata/properties" ma:root="true" ma:fieldsID="815e1fbf1256be024f5722eee4e65049" ns1:_="" ns2:_="" ns3:_="">
    <xsd:import namespace="http://schemas.microsoft.com/sharepoint/v3"/>
    <xsd:import namespace="c9bb1014-7350-4cdf-8af9-85b394c1d376"/>
    <xsd:import namespace="4f478a7a-a932-4719-addd-0d3eb600e4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  <xsd:element ref="ns2:Assignedto" minOccurs="0"/>
                <xsd:element ref="ns2:Assigned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b1014-7350-4cdf-8af9-85b394c1d3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6072aa6-d58e-43c1-ae44-234bf24f9e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Assignedto" ma:index="28" nillable="true" ma:displayName="Assigned to" ma:format="Dropdown" ma:internalName="Assignedto">
      <xsd:simpleType>
        <xsd:restriction base="dms:Text">
          <xsd:maxLength value="255"/>
        </xsd:restriction>
      </xsd:simpleType>
    </xsd:element>
    <xsd:element name="Assigned" ma:index="29" nillable="true" ma:displayName="Assigned" ma:format="Dropdown" ma:list="UserInfo" ma:SharePointGroup="0" ma:internalName="Assigned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BillingMetadata" ma:index="3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478a7a-a932-4719-addd-0d3eb600e4b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3f2c714-f5d1-49a8-93ec-81ea8a8ba396}" ma:internalName="TaxCatchAll" ma:showField="CatchAllData" ma:web="4f478a7a-a932-4719-addd-0d3eb600e4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Assigned xmlns="c9bb1014-7350-4cdf-8af9-85b394c1d376">
      <UserInfo>
        <DisplayName/>
        <AccountId xsi:nil="true"/>
        <AccountType/>
      </UserInfo>
    </Assigned>
    <_ip_UnifiedCompliancePolicyProperties xmlns="http://schemas.microsoft.com/sharepoint/v3" xsi:nil="true"/>
    <lcf76f155ced4ddcb4097134ff3c332f xmlns="c9bb1014-7350-4cdf-8af9-85b394c1d376">
      <Terms xmlns="http://schemas.microsoft.com/office/infopath/2007/PartnerControls"/>
    </lcf76f155ced4ddcb4097134ff3c332f>
    <Assignedto xmlns="c9bb1014-7350-4cdf-8af9-85b394c1d376" xsi:nil="true"/>
    <TaxCatchAll xmlns="4f478a7a-a932-4719-addd-0d3eb600e4ba" xsi:nil="true"/>
  </documentManagement>
</p:properties>
</file>

<file path=customXml/itemProps1.xml><?xml version="1.0" encoding="utf-8"?>
<ds:datastoreItem xmlns:ds="http://schemas.openxmlformats.org/officeDocument/2006/customXml" ds:itemID="{DC218EF7-D2B7-4D48-97EB-296A2FF215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6B2672-5337-4EE6-B23A-5418DAF27B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9bb1014-7350-4cdf-8af9-85b394c1d376"/>
    <ds:schemaRef ds:uri="4f478a7a-a932-4719-addd-0d3eb600e4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9463CB-614C-4514-BC2D-D0A2EB64C40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c9bb1014-7350-4cdf-8af9-85b394c1d376"/>
    <ds:schemaRef ds:uri="4f478a7a-a932-4719-addd-0d3eb600e4b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whitworth-powerpoint-template (1)</Template>
  <TotalTime>424</TotalTime>
  <Words>1203</Words>
  <Application>Microsoft Office PowerPoint</Application>
  <PresentationFormat>On-screen Show (4:3)</PresentationFormat>
  <Paragraphs>119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Arial</vt:lpstr>
      <vt:lpstr>Calibri</vt:lpstr>
      <vt:lpstr>Gotham Narrow Bold</vt:lpstr>
      <vt:lpstr>Gotham Narrow Book</vt:lpstr>
      <vt:lpstr>whitworth-powerpoint-template (1)</vt:lpstr>
      <vt:lpstr>Community Engaged Scholarship</vt:lpstr>
      <vt:lpstr>Session goals</vt:lpstr>
      <vt:lpstr>CES as a field of inquiry</vt:lpstr>
      <vt:lpstr>What does evolutionary biology have to do with my academic work in the community?</vt:lpstr>
      <vt:lpstr>Punctuations in writing on engagement</vt:lpstr>
      <vt:lpstr>Punctuations, continued</vt:lpstr>
      <vt:lpstr>Definitions of CES</vt:lpstr>
      <vt:lpstr>Useful articulations from the ‘90s and ‘00s</vt:lpstr>
      <vt:lpstr>Lynton, 1995 </vt:lpstr>
      <vt:lpstr>Lynton’s Features of CES </vt:lpstr>
      <vt:lpstr>More Lynton (1995)</vt:lpstr>
      <vt:lpstr>National Review Board on Sch. of Engagement</vt:lpstr>
      <vt:lpstr>More National Review Board</vt:lpstr>
      <vt:lpstr>Howard, 2007</vt:lpstr>
      <vt:lpstr>Patricia Lucero Chantrill</vt:lpstr>
      <vt:lpstr>An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NT2</dc:creator>
  <cp:lastModifiedBy>Daniel J Geiter</cp:lastModifiedBy>
  <cp:revision>28</cp:revision>
  <dcterms:created xsi:type="dcterms:W3CDTF">2015-05-20T17:49:42Z</dcterms:created>
  <dcterms:modified xsi:type="dcterms:W3CDTF">2025-11-03T22:12:00Z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0x010100A3C4A08AB74C6E48B24289350716E6CF</vt:lpwstr>
  </property>
  <property fmtid="{D5CDD505-2E9C-101B-9397-08002B2CF9AE}" pid="3" name="MediaServiceImageTags">
    <vt:lpwstr/>
  </property>
</Properties>
</file>